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97" r:id="rId4"/>
    <p:sldMasterId id="2147484350" r:id="rId5"/>
  </p:sldMasterIdLst>
  <p:notesMasterIdLst>
    <p:notesMasterId r:id="rId18"/>
  </p:notesMasterIdLst>
  <p:handoutMasterIdLst>
    <p:handoutMasterId r:id="rId19"/>
  </p:handoutMasterIdLst>
  <p:sldIdLst>
    <p:sldId id="1881839054" r:id="rId6"/>
    <p:sldId id="2147482035" r:id="rId7"/>
    <p:sldId id="2147482036" r:id="rId8"/>
    <p:sldId id="2147482047" r:id="rId9"/>
    <p:sldId id="2147482041" r:id="rId10"/>
    <p:sldId id="2147482037" r:id="rId11"/>
    <p:sldId id="2147482045" r:id="rId12"/>
    <p:sldId id="2147482038" r:id="rId13"/>
    <p:sldId id="2147482046" r:id="rId14"/>
    <p:sldId id="2147482042" r:id="rId15"/>
    <p:sldId id="2147482044" r:id="rId16"/>
    <p:sldId id="2147482040" r:id="rId17"/>
  </p:sldIdLst>
  <p:sldSz cx="12192000" cy="6858000"/>
  <p:notesSz cx="6950075"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909">
          <p15:clr>
            <a:srgbClr val="A4A3A4"/>
          </p15:clr>
        </p15:guide>
        <p15:guide id="2" pos="2189">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458B67-C412-0511-FAB3-4B17EB321652}" name="Chris Kramer" initials="CK" userId="S::Christopher.Kramer@ey.com::91898555-a6b5-4c1b-8618-941af9b6286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474"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606C"/>
    <a:srgbClr val="000000"/>
    <a:srgbClr val="ECEDED"/>
    <a:srgbClr val="C4C4CD"/>
    <a:srgbClr val="F6F6FA"/>
    <a:srgbClr val="1A1A24"/>
    <a:srgbClr val="747480"/>
    <a:srgbClr val="32FFFF"/>
    <a:srgbClr val="FF00FF"/>
    <a:srgbClr val="C5FD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4" autoAdjust="0"/>
    <p:restoredTop sz="96357" autoAdjust="0"/>
  </p:normalViewPr>
  <p:slideViewPr>
    <p:cSldViewPr snapToGrid="0" snapToObjects="1" showGuides="1">
      <p:cViewPr>
        <p:scale>
          <a:sx n="66" d="100"/>
          <a:sy n="66" d="100"/>
        </p:scale>
        <p:origin x="1330" y="322"/>
      </p:cViewPr>
      <p:guideLst/>
    </p:cSldViewPr>
  </p:slideViewPr>
  <p:outlineViewPr>
    <p:cViewPr>
      <p:scale>
        <a:sx n="33" d="100"/>
        <a:sy n="33" d="100"/>
      </p:scale>
      <p:origin x="0" y="-11262"/>
    </p:cViewPr>
  </p:outlineViewPr>
  <p:notesTextViewPr>
    <p:cViewPr>
      <p:scale>
        <a:sx n="50" d="100"/>
        <a:sy n="50" d="100"/>
      </p:scale>
      <p:origin x="0" y="0"/>
    </p:cViewPr>
  </p:notesTextViewPr>
  <p:sorterViewPr>
    <p:cViewPr varScale="1">
      <p:scale>
        <a:sx n="1" d="1"/>
        <a:sy n="1" d="1"/>
      </p:scale>
      <p:origin x="0" y="-22440"/>
    </p:cViewPr>
  </p:sorterViewPr>
  <p:notesViewPr>
    <p:cSldViewPr snapToGrid="0" snapToObjects="1" showGuides="1">
      <p:cViewPr varScale="1">
        <p:scale>
          <a:sx n="79" d="100"/>
          <a:sy n="79" d="100"/>
        </p:scale>
        <p:origin x="2172" y="114"/>
      </p:cViewPr>
      <p:guideLst>
        <p:guide orient="horz" pos="2909"/>
        <p:guide pos="2189"/>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punta Khashu" userId="3d0b84a8-e902-4586-b045-57b73edf6278" providerId="ADAL" clId="{C7594E4E-27F9-4D70-B9E7-144C6E9F7502}"/>
    <pc:docChg chg="modSld">
      <pc:chgData name="Nipunta Khashu" userId="3d0b84a8-e902-4586-b045-57b73edf6278" providerId="ADAL" clId="{C7594E4E-27F9-4D70-B9E7-144C6E9F7502}" dt="2025-11-28T12:25:55.693" v="20" actId="14100"/>
      <pc:docMkLst>
        <pc:docMk/>
      </pc:docMkLst>
      <pc:sldChg chg="modSp mod">
        <pc:chgData name="Nipunta Khashu" userId="3d0b84a8-e902-4586-b045-57b73edf6278" providerId="ADAL" clId="{C7594E4E-27F9-4D70-B9E7-144C6E9F7502}" dt="2025-11-28T12:25:32.870" v="19" actId="20577"/>
        <pc:sldMkLst>
          <pc:docMk/>
          <pc:sldMk cId="1548648839" sldId="2147482034"/>
        </pc:sldMkLst>
        <pc:spChg chg="mod">
          <ac:chgData name="Nipunta Khashu" userId="3d0b84a8-e902-4586-b045-57b73edf6278" providerId="ADAL" clId="{C7594E4E-27F9-4D70-B9E7-144C6E9F7502}" dt="2025-11-28T12:25:32.870" v="19" actId="20577"/>
          <ac:spMkLst>
            <pc:docMk/>
            <pc:sldMk cId="1548648839" sldId="2147482034"/>
            <ac:spMk id="45" creationId="{B591015D-02AD-3D0B-4B92-0978104CE64C}"/>
          </ac:spMkLst>
        </pc:spChg>
      </pc:sldChg>
      <pc:sldChg chg="modSp mod">
        <pc:chgData name="Nipunta Khashu" userId="3d0b84a8-e902-4586-b045-57b73edf6278" providerId="ADAL" clId="{C7594E4E-27F9-4D70-B9E7-144C6E9F7502}" dt="2025-11-28T12:25:55.693" v="20" actId="14100"/>
        <pc:sldMkLst>
          <pc:docMk/>
          <pc:sldMk cId="888123574" sldId="2147482035"/>
        </pc:sldMkLst>
        <pc:spChg chg="mod">
          <ac:chgData name="Nipunta Khashu" userId="3d0b84a8-e902-4586-b045-57b73edf6278" providerId="ADAL" clId="{C7594E4E-27F9-4D70-B9E7-144C6E9F7502}" dt="2025-11-28T12:25:55.693" v="20" actId="14100"/>
          <ac:spMkLst>
            <pc:docMk/>
            <pc:sldMk cId="888123574" sldId="2147482035"/>
            <ac:spMk id="22" creationId="{726F293A-527A-CB03-CB72-BA25AA1A248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lang="en-GB" dirty="0">
              <a:latin typeface="Arial" pitchFamily="34" charset="0"/>
            </a:endParaRPr>
          </a:p>
        </p:txBody>
      </p:sp>
      <p:sp>
        <p:nvSpPr>
          <p:cNvPr id="3" name="Date Placeholder 2"/>
          <p:cNvSpPr>
            <a:spLocks noGrp="1"/>
          </p:cNvSpPr>
          <p:nvPr>
            <p:ph type="dt" sz="quarter" idx="1"/>
          </p:nvPr>
        </p:nvSpPr>
        <p:spPr>
          <a:xfrm>
            <a:off x="3936768" y="0"/>
            <a:ext cx="3011699" cy="461804"/>
          </a:xfrm>
          <a:prstGeom prst="rect">
            <a:avLst/>
          </a:prstGeom>
        </p:spPr>
        <p:txBody>
          <a:bodyPr vert="horz" lIns="92492" tIns="46246" rIns="92492" bIns="46246" rtlCol="0"/>
          <a:lstStyle>
            <a:lvl1pPr algn="r">
              <a:defRPr sz="1200"/>
            </a:lvl1pPr>
          </a:lstStyle>
          <a:p>
            <a:fld id="{75A85089-C692-4DEA-AC49-04CF34D4FE14}" type="datetimeFigureOut">
              <a:rPr lang="en-GB" smtClean="0">
                <a:latin typeface="Arial" pitchFamily="34" charset="0"/>
              </a:rPr>
              <a:pPr/>
              <a:t>17/12/2025</a:t>
            </a:fld>
            <a:endParaRPr lang="en-GB" dirty="0">
              <a:latin typeface="Arial" pitchFamily="34" charset="0"/>
            </a:endParaRPr>
          </a:p>
        </p:txBody>
      </p:sp>
      <p:sp>
        <p:nvSpPr>
          <p:cNvPr id="4" name="Footer Placeholder 3"/>
          <p:cNvSpPr>
            <a:spLocks noGrp="1"/>
          </p:cNvSpPr>
          <p:nvPr>
            <p:ph type="ftr" sz="quarter" idx="2"/>
          </p:nvPr>
        </p:nvSpPr>
        <p:spPr>
          <a:xfrm>
            <a:off x="0" y="8772668"/>
            <a:ext cx="3011699" cy="461804"/>
          </a:xfrm>
          <a:prstGeom prst="rect">
            <a:avLst/>
          </a:prstGeom>
        </p:spPr>
        <p:txBody>
          <a:bodyPr vert="horz" lIns="92492" tIns="46246" rIns="92492" bIns="46246" rtlCol="0" anchor="b"/>
          <a:lstStyle>
            <a:lvl1pPr algn="l">
              <a:defRPr sz="1200"/>
            </a:lvl1pPr>
          </a:lstStyle>
          <a:p>
            <a:endParaRPr lang="en-GB" dirty="0">
              <a:latin typeface="Arial" pitchFamily="34" charset="0"/>
            </a:endParaRPr>
          </a:p>
        </p:txBody>
      </p:sp>
      <p:sp>
        <p:nvSpPr>
          <p:cNvPr id="5" name="Slide Number Placeholder 4"/>
          <p:cNvSpPr>
            <a:spLocks noGrp="1"/>
          </p:cNvSpPr>
          <p:nvPr>
            <p:ph type="sldNum" sz="quarter" idx="3"/>
          </p:nvPr>
        </p:nvSpPr>
        <p:spPr>
          <a:xfrm>
            <a:off x="3936768" y="8772668"/>
            <a:ext cx="3011699" cy="461804"/>
          </a:xfrm>
          <a:prstGeom prst="rect">
            <a:avLst/>
          </a:prstGeom>
        </p:spPr>
        <p:txBody>
          <a:bodyPr vert="horz" lIns="92492" tIns="46246" rIns="92492" bIns="46246" rtlCol="0" anchor="b"/>
          <a:lstStyle>
            <a:lvl1pPr algn="r">
              <a:defRPr sz="1200"/>
            </a:lvl1pPr>
          </a:lstStyle>
          <a:p>
            <a:fld id="{D3A5C721-4BB5-4DB6-AD65-4BA2A62B05B6}" type="slidenum">
              <a:rPr lang="en-GB" smtClean="0">
                <a:latin typeface="Arial" pitchFamily="34" charset="0"/>
              </a:rPr>
              <a:pPr/>
              <a:t>‹#›</a:t>
            </a:fld>
            <a:endParaRPr lang="en-GB" dirty="0">
              <a:latin typeface="Arial" pitchFamily="34" charset="0"/>
            </a:endParaRPr>
          </a:p>
        </p:txBody>
      </p:sp>
    </p:spTree>
    <p:extLst>
      <p:ext uri="{BB962C8B-B14F-4D97-AF65-F5344CB8AC3E}">
        <p14:creationId xmlns:p14="http://schemas.microsoft.com/office/powerpoint/2010/main" val="1991632396"/>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jpeg>
</file>

<file path=ppt/media/image13.png>
</file>

<file path=ppt/media/image14.png>
</file>

<file path=ppt/media/image2.png>
</file>

<file path=ppt/media/image3.png>
</file>

<file path=ppt/media/image4.jpe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atin typeface="Arial" pitchFamily="34" charset="0"/>
              </a:defRPr>
            </a:lvl1pPr>
          </a:lstStyle>
          <a:p>
            <a:endParaRPr lang="en-GB" dirty="0"/>
          </a:p>
        </p:txBody>
      </p:sp>
      <p:sp>
        <p:nvSpPr>
          <p:cNvPr id="3" name="Date Placeholder 2"/>
          <p:cNvSpPr>
            <a:spLocks noGrp="1"/>
          </p:cNvSpPr>
          <p:nvPr>
            <p:ph type="dt" idx="1"/>
          </p:nvPr>
        </p:nvSpPr>
        <p:spPr>
          <a:xfrm>
            <a:off x="3936768" y="0"/>
            <a:ext cx="3011699" cy="461804"/>
          </a:xfrm>
          <a:prstGeom prst="rect">
            <a:avLst/>
          </a:prstGeom>
        </p:spPr>
        <p:txBody>
          <a:bodyPr vert="horz" lIns="92492" tIns="46246" rIns="92492" bIns="46246" rtlCol="0"/>
          <a:lstStyle>
            <a:lvl1pPr algn="r">
              <a:defRPr sz="1200">
                <a:latin typeface="Arial" pitchFamily="34" charset="0"/>
              </a:defRPr>
            </a:lvl1pPr>
          </a:lstStyle>
          <a:p>
            <a:fld id="{8045EBA9-A28D-4849-BFEA-AA04F6A21B63}" type="datetimeFigureOut">
              <a:rPr lang="en-GB" smtClean="0"/>
              <a:pPr/>
              <a:t>17/12/2025</a:t>
            </a:fld>
            <a:endParaRPr lang="en-GB" dirty="0"/>
          </a:p>
        </p:txBody>
      </p:sp>
      <p:sp>
        <p:nvSpPr>
          <p:cNvPr id="4" name="Slide Image Placeholder 3"/>
          <p:cNvSpPr>
            <a:spLocks noGrp="1" noRot="1" noChangeAspect="1"/>
          </p:cNvSpPr>
          <p:nvPr>
            <p:ph type="sldImg" idx="2"/>
          </p:nvPr>
        </p:nvSpPr>
        <p:spPr>
          <a:xfrm>
            <a:off x="395288" y="692150"/>
            <a:ext cx="6159500" cy="3463925"/>
          </a:xfrm>
          <a:prstGeom prst="rect">
            <a:avLst/>
          </a:prstGeom>
          <a:noFill/>
          <a:ln w="12700">
            <a:solidFill>
              <a:prstClr val="black"/>
            </a:solidFill>
          </a:ln>
        </p:spPr>
        <p:txBody>
          <a:bodyPr vert="horz" lIns="92492" tIns="46246" rIns="92492" bIns="46246" rtlCol="0" anchor="ctr"/>
          <a:lstStyle/>
          <a:p>
            <a:endParaRPr lang="en-GB" dirty="0"/>
          </a:p>
        </p:txBody>
      </p:sp>
      <p:sp>
        <p:nvSpPr>
          <p:cNvPr id="5" name="Notes Placeholder 4"/>
          <p:cNvSpPr>
            <a:spLocks noGrp="1"/>
          </p:cNvSpPr>
          <p:nvPr>
            <p:ph type="body" sz="quarter" idx="3"/>
          </p:nvPr>
        </p:nvSpPr>
        <p:spPr>
          <a:xfrm>
            <a:off x="695008" y="4387136"/>
            <a:ext cx="5560060" cy="4156234"/>
          </a:xfrm>
          <a:prstGeom prst="rect">
            <a:avLst/>
          </a:prstGeom>
        </p:spPr>
        <p:txBody>
          <a:bodyPr vert="horz" lIns="92492" tIns="46246" rIns="92492" bIns="46246"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772668"/>
            <a:ext cx="3011699" cy="461804"/>
          </a:xfrm>
          <a:prstGeom prst="rect">
            <a:avLst/>
          </a:prstGeom>
        </p:spPr>
        <p:txBody>
          <a:bodyPr vert="horz" lIns="92492" tIns="46246" rIns="92492" bIns="46246" rtlCol="0" anchor="b"/>
          <a:lstStyle>
            <a:lvl1pPr algn="l">
              <a:defRPr sz="1200">
                <a:latin typeface="Arial" pitchFamily="34" charset="0"/>
              </a:defRPr>
            </a:lvl1pPr>
          </a:lstStyle>
          <a:p>
            <a:endParaRPr lang="en-GB" dirty="0"/>
          </a:p>
        </p:txBody>
      </p:sp>
      <p:sp>
        <p:nvSpPr>
          <p:cNvPr id="7" name="Slide Number Placeholder 6"/>
          <p:cNvSpPr>
            <a:spLocks noGrp="1"/>
          </p:cNvSpPr>
          <p:nvPr>
            <p:ph type="sldNum" sz="quarter" idx="5"/>
          </p:nvPr>
        </p:nvSpPr>
        <p:spPr>
          <a:xfrm>
            <a:off x="3936768" y="8772668"/>
            <a:ext cx="3011699" cy="461804"/>
          </a:xfrm>
          <a:prstGeom prst="rect">
            <a:avLst/>
          </a:prstGeom>
        </p:spPr>
        <p:txBody>
          <a:bodyPr vert="horz" lIns="92492" tIns="46246" rIns="92492" bIns="46246" rtlCol="0" anchor="b"/>
          <a:lstStyle>
            <a:lvl1pPr algn="r">
              <a:defRPr sz="1200">
                <a:latin typeface="Arial" pitchFamily="34" charset="0"/>
              </a:defRPr>
            </a:lvl1pPr>
          </a:lstStyle>
          <a:p>
            <a:fld id="{5B43D19E-BFDB-4C92-8EDD-32EDDA8F41DF}" type="slidenum">
              <a:rPr lang="en-GB" smtClean="0"/>
              <a:pPr/>
              <a:t>‹#›</a:t>
            </a:fld>
            <a:endParaRPr lang="en-GB" dirty="0"/>
          </a:p>
        </p:txBody>
      </p:sp>
    </p:spTree>
    <p:extLst>
      <p:ext uri="{BB962C8B-B14F-4D97-AF65-F5344CB8AC3E}">
        <p14:creationId xmlns:p14="http://schemas.microsoft.com/office/powerpoint/2010/main" val="16062703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itchFamily="34" charset="0"/>
        <a:ea typeface="+mn-ea"/>
        <a:cs typeface="+mn-cs"/>
      </a:defRPr>
    </a:lvl1pPr>
    <a:lvl2pPr marL="457200" algn="l" defTabSz="914400" rtl="0" eaLnBrk="1" latinLnBrk="0" hangingPunct="1">
      <a:defRPr sz="1200" kern="1200">
        <a:solidFill>
          <a:schemeClr val="tx1"/>
        </a:solidFill>
        <a:latin typeface="Arial" pitchFamily="34" charset="0"/>
        <a:ea typeface="+mn-ea"/>
        <a:cs typeface="+mn-cs"/>
      </a:defRPr>
    </a:lvl2pPr>
    <a:lvl3pPr marL="914400" algn="l" defTabSz="914400" rtl="0" eaLnBrk="1" latinLnBrk="0" hangingPunct="1">
      <a:defRPr sz="1200" kern="1200">
        <a:solidFill>
          <a:schemeClr val="tx1"/>
        </a:solidFill>
        <a:latin typeface="Arial" pitchFamily="34" charset="0"/>
        <a:ea typeface="+mn-ea"/>
        <a:cs typeface="+mn-cs"/>
      </a:defRPr>
    </a:lvl3pPr>
    <a:lvl4pPr marL="1371600" algn="l" defTabSz="914400" rtl="0" eaLnBrk="1" latinLnBrk="0" hangingPunct="1">
      <a:defRPr sz="1200" kern="1200">
        <a:solidFill>
          <a:schemeClr val="tx1"/>
        </a:solidFill>
        <a:latin typeface="Arial" pitchFamily="34" charset="0"/>
        <a:ea typeface="+mn-ea"/>
        <a:cs typeface="+mn-cs"/>
      </a:defRPr>
    </a:lvl4pPr>
    <a:lvl5pPr marL="1828800" algn="l" defTabSz="914400" rtl="0" eaLnBrk="1" latinLnBrk="0" hangingPunct="1">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B43D19E-BFDB-4C92-8EDD-32EDDA8F41DF}" type="slidenum">
              <a:rPr kumimoji="0" lang="en-GB"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2376997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C1E76C-5C0A-1E3A-E9A0-7AB17FA4F1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9050D4-F96B-0382-A714-67D42F4C07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3DE4DE-CCC4-2AC2-B8BA-20C3BD29617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60BB656-E3C8-2873-8CDE-01CA87720A9B}"/>
              </a:ext>
            </a:extLst>
          </p:cNvPr>
          <p:cNvSpPr>
            <a:spLocks noGrp="1"/>
          </p:cNvSpPr>
          <p:nvPr>
            <p:ph type="sldNum" sz="quarter" idx="5"/>
          </p:nvPr>
        </p:nvSpPr>
        <p:spPr/>
        <p:txBody>
          <a:bodyPr/>
          <a:lstStyle/>
          <a:p>
            <a:fld id="{5B43D19E-BFDB-4C92-8EDD-32EDDA8F41DF}" type="slidenum">
              <a:rPr lang="en-GB" smtClean="0"/>
              <a:pPr/>
              <a:t>10</a:t>
            </a:fld>
            <a:endParaRPr lang="en-GB" dirty="0"/>
          </a:p>
        </p:txBody>
      </p:sp>
    </p:spTree>
    <p:extLst>
      <p:ext uri="{BB962C8B-B14F-4D97-AF65-F5344CB8AC3E}">
        <p14:creationId xmlns:p14="http://schemas.microsoft.com/office/powerpoint/2010/main" val="29172858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AE8CF2-D949-A0AE-77EA-569BA62AF7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728715-7BD2-7E64-3488-28B5B2E537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DEC518-DC30-14FB-C1E8-148F73A598D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FE707A5-1289-42B4-01A0-F27498005F95}"/>
              </a:ext>
            </a:extLst>
          </p:cNvPr>
          <p:cNvSpPr>
            <a:spLocks noGrp="1"/>
          </p:cNvSpPr>
          <p:nvPr>
            <p:ph type="sldNum" sz="quarter" idx="5"/>
          </p:nvPr>
        </p:nvSpPr>
        <p:spPr/>
        <p:txBody>
          <a:bodyPr/>
          <a:lstStyle/>
          <a:p>
            <a:fld id="{5B43D19E-BFDB-4C92-8EDD-32EDDA8F41DF}" type="slidenum">
              <a:rPr lang="en-GB" smtClean="0"/>
              <a:pPr/>
              <a:t>11</a:t>
            </a:fld>
            <a:endParaRPr lang="en-GB" dirty="0"/>
          </a:p>
        </p:txBody>
      </p:sp>
    </p:spTree>
    <p:extLst>
      <p:ext uri="{BB962C8B-B14F-4D97-AF65-F5344CB8AC3E}">
        <p14:creationId xmlns:p14="http://schemas.microsoft.com/office/powerpoint/2010/main" val="3046498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12</a:t>
            </a:fld>
            <a:endParaRPr lang="en-GB" dirty="0"/>
          </a:p>
        </p:txBody>
      </p:sp>
    </p:spTree>
    <p:extLst>
      <p:ext uri="{BB962C8B-B14F-4D97-AF65-F5344CB8AC3E}">
        <p14:creationId xmlns:p14="http://schemas.microsoft.com/office/powerpoint/2010/main" val="13968853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2</a:t>
            </a:fld>
            <a:endParaRPr lang="en-GB" dirty="0"/>
          </a:p>
        </p:txBody>
      </p:sp>
    </p:spTree>
    <p:extLst>
      <p:ext uri="{BB962C8B-B14F-4D97-AF65-F5344CB8AC3E}">
        <p14:creationId xmlns:p14="http://schemas.microsoft.com/office/powerpoint/2010/main" val="466654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3</a:t>
            </a:fld>
            <a:endParaRPr lang="en-GB" dirty="0"/>
          </a:p>
        </p:txBody>
      </p:sp>
    </p:spTree>
    <p:extLst>
      <p:ext uri="{BB962C8B-B14F-4D97-AF65-F5344CB8AC3E}">
        <p14:creationId xmlns:p14="http://schemas.microsoft.com/office/powerpoint/2010/main" val="3022128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C5B719-65FC-EAD7-7001-3C52CA999C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143FFF-B4E4-27FD-DCDF-033A09CA08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5E1046-60ED-66C3-9B73-7479810BC6F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F1B4AE4-6E99-3D56-A5C2-C3454D1219BC}"/>
              </a:ext>
            </a:extLst>
          </p:cNvPr>
          <p:cNvSpPr>
            <a:spLocks noGrp="1"/>
          </p:cNvSpPr>
          <p:nvPr>
            <p:ph type="sldNum" sz="quarter" idx="5"/>
          </p:nvPr>
        </p:nvSpPr>
        <p:spPr/>
        <p:txBody>
          <a:bodyPr/>
          <a:lstStyle/>
          <a:p>
            <a:fld id="{5B43D19E-BFDB-4C92-8EDD-32EDDA8F41DF}" type="slidenum">
              <a:rPr lang="en-GB" smtClean="0"/>
              <a:pPr/>
              <a:t>4</a:t>
            </a:fld>
            <a:endParaRPr lang="en-GB" dirty="0"/>
          </a:p>
        </p:txBody>
      </p:sp>
    </p:spTree>
    <p:extLst>
      <p:ext uri="{BB962C8B-B14F-4D97-AF65-F5344CB8AC3E}">
        <p14:creationId xmlns:p14="http://schemas.microsoft.com/office/powerpoint/2010/main" val="38153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AA17AD-FA5A-59D7-3513-EA09D6B250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B75909-6CF9-149D-5ED1-D77813029D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E34308-85F5-317D-F1C5-9A648C04CAB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F273B26-9DE0-30FD-CE66-9DF5DB8811D4}"/>
              </a:ext>
            </a:extLst>
          </p:cNvPr>
          <p:cNvSpPr>
            <a:spLocks noGrp="1"/>
          </p:cNvSpPr>
          <p:nvPr>
            <p:ph type="sldNum" sz="quarter" idx="5"/>
          </p:nvPr>
        </p:nvSpPr>
        <p:spPr/>
        <p:txBody>
          <a:bodyPr/>
          <a:lstStyle/>
          <a:p>
            <a:fld id="{5B43D19E-BFDB-4C92-8EDD-32EDDA8F41DF}" type="slidenum">
              <a:rPr lang="en-GB" smtClean="0"/>
              <a:pPr/>
              <a:t>5</a:t>
            </a:fld>
            <a:endParaRPr lang="en-GB" dirty="0"/>
          </a:p>
        </p:txBody>
      </p:sp>
    </p:spTree>
    <p:extLst>
      <p:ext uri="{BB962C8B-B14F-4D97-AF65-F5344CB8AC3E}">
        <p14:creationId xmlns:p14="http://schemas.microsoft.com/office/powerpoint/2010/main" val="41648135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6</a:t>
            </a:fld>
            <a:endParaRPr lang="en-GB" dirty="0"/>
          </a:p>
        </p:txBody>
      </p:sp>
    </p:spTree>
    <p:extLst>
      <p:ext uri="{BB962C8B-B14F-4D97-AF65-F5344CB8AC3E}">
        <p14:creationId xmlns:p14="http://schemas.microsoft.com/office/powerpoint/2010/main" val="29113862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8FEBB9-7B4A-4FE6-2B0E-28D7165650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8E9D55-AA2F-3E28-B7BA-811DA9A2BF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F57AEE-CE87-0C54-BE11-6DCCE2CF32B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B2609DC-F29B-3D59-46C7-4FDA0A58653E}"/>
              </a:ext>
            </a:extLst>
          </p:cNvPr>
          <p:cNvSpPr>
            <a:spLocks noGrp="1"/>
          </p:cNvSpPr>
          <p:nvPr>
            <p:ph type="sldNum" sz="quarter" idx="5"/>
          </p:nvPr>
        </p:nvSpPr>
        <p:spPr/>
        <p:txBody>
          <a:bodyPr/>
          <a:lstStyle/>
          <a:p>
            <a:fld id="{5B43D19E-BFDB-4C92-8EDD-32EDDA8F41DF}" type="slidenum">
              <a:rPr lang="en-GB" smtClean="0"/>
              <a:pPr/>
              <a:t>7</a:t>
            </a:fld>
            <a:endParaRPr lang="en-GB" dirty="0"/>
          </a:p>
        </p:txBody>
      </p:sp>
    </p:spTree>
    <p:extLst>
      <p:ext uri="{BB962C8B-B14F-4D97-AF65-F5344CB8AC3E}">
        <p14:creationId xmlns:p14="http://schemas.microsoft.com/office/powerpoint/2010/main" val="144087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8</a:t>
            </a:fld>
            <a:endParaRPr lang="en-GB" dirty="0"/>
          </a:p>
        </p:txBody>
      </p:sp>
    </p:spTree>
    <p:extLst>
      <p:ext uri="{BB962C8B-B14F-4D97-AF65-F5344CB8AC3E}">
        <p14:creationId xmlns:p14="http://schemas.microsoft.com/office/powerpoint/2010/main" val="14989626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EB15CC-49A0-B325-BA41-66A4D8A099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5DAA39-5D8B-99D6-79FF-6812ED2C38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B96797-9D44-A861-96AF-8726C8977A7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ED09ED7-592B-2178-F3EA-CAC95890DC0F}"/>
              </a:ext>
            </a:extLst>
          </p:cNvPr>
          <p:cNvSpPr>
            <a:spLocks noGrp="1"/>
          </p:cNvSpPr>
          <p:nvPr>
            <p:ph type="sldNum" sz="quarter" idx="5"/>
          </p:nvPr>
        </p:nvSpPr>
        <p:spPr/>
        <p:txBody>
          <a:bodyPr/>
          <a:lstStyle/>
          <a:p>
            <a:fld id="{5B43D19E-BFDB-4C92-8EDD-32EDDA8F41DF}" type="slidenum">
              <a:rPr lang="en-GB" smtClean="0"/>
              <a:pPr/>
              <a:t>9</a:t>
            </a:fld>
            <a:endParaRPr lang="en-GB" dirty="0"/>
          </a:p>
        </p:txBody>
      </p:sp>
    </p:spTree>
    <p:extLst>
      <p:ext uri="{BB962C8B-B14F-4D97-AF65-F5344CB8AC3E}">
        <p14:creationId xmlns:p14="http://schemas.microsoft.com/office/powerpoint/2010/main" val="25012270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Frame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76B35E2-536A-6A6D-D297-2AE300D68AC6}"/>
              </a:ext>
            </a:extLst>
          </p:cNvPr>
          <p:cNvPicPr>
            <a:picLocks noChangeAspect="1"/>
          </p:cNvPicPr>
          <p:nvPr userDrawn="1"/>
        </p:nvPicPr>
        <p:blipFill>
          <a:blip r:embed="rId2">
            <a:extLst>
              <a:ext uri="{28A0092B-C50C-407E-A947-70E740481C1C}">
                <a14:useLocalDpi xmlns:a14="http://schemas.microsoft.com/office/drawing/2010/main" val="0"/>
              </a:ext>
            </a:extLst>
          </a:blip>
          <a:srcRect l="6838" t="45634" r="-111" b="3622"/>
          <a:stretch/>
        </p:blipFill>
        <p:spPr>
          <a:xfrm>
            <a:off x="0" y="0"/>
            <a:ext cx="11902629" cy="6858000"/>
          </a:xfrm>
          <a:prstGeom prst="rect">
            <a:avLst/>
          </a:prstGeom>
        </p:spPr>
      </p:pic>
      <p:sp>
        <p:nvSpPr>
          <p:cNvPr id="10" name="Rectangle 9">
            <a:extLst>
              <a:ext uri="{FF2B5EF4-FFF2-40B4-BE49-F238E27FC236}">
                <a16:creationId xmlns:a16="http://schemas.microsoft.com/office/drawing/2014/main" id="{4A68544E-529D-6C4F-3A0D-190A5EDA39D3}"/>
              </a:ext>
              <a:ext uri="{C183D7F6-B498-43B3-948B-1728B52AA6E4}">
                <adec:decorative xmlns:adec="http://schemas.microsoft.com/office/drawing/2017/decorative" val="1"/>
              </a:ext>
            </a:extLst>
          </p:cNvPr>
          <p:cNvSpPr/>
          <p:nvPr userDrawn="1"/>
        </p:nvSpPr>
        <p:spPr>
          <a:xfrm rot="10800000" flipV="1">
            <a:off x="9688009" y="0"/>
            <a:ext cx="2503989" cy="6858000"/>
          </a:xfrm>
          <a:prstGeom prst="rect">
            <a:avLst/>
          </a:prstGeom>
          <a:gradFill flip="none" rotWithShape="1">
            <a:gsLst>
              <a:gs pos="0">
                <a:schemeClr val="tx1">
                  <a:lumMod val="0"/>
                  <a:alpha val="0"/>
                </a:schemeClr>
              </a:gs>
              <a:gs pos="87000">
                <a:srgbClr val="000000"/>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sp>
        <p:nvSpPr>
          <p:cNvPr id="3" name="Rectangle 2">
            <a:extLst>
              <a:ext uri="{FF2B5EF4-FFF2-40B4-BE49-F238E27FC236}">
                <a16:creationId xmlns:a16="http://schemas.microsoft.com/office/drawing/2014/main" id="{E713817A-1A0E-6215-C86F-711F67622AC3}"/>
              </a:ext>
              <a:ext uri="{C183D7F6-B498-43B3-948B-1728B52AA6E4}">
                <adec:decorative xmlns:adec="http://schemas.microsoft.com/office/drawing/2017/decorative" val="1"/>
              </a:ext>
            </a:extLst>
          </p:cNvPr>
          <p:cNvSpPr/>
          <p:nvPr userDrawn="1"/>
        </p:nvSpPr>
        <p:spPr>
          <a:xfrm>
            <a:off x="0" y="0"/>
            <a:ext cx="6403762" cy="6858000"/>
          </a:xfrm>
          <a:prstGeom prst="rect">
            <a:avLst/>
          </a:prstGeom>
          <a:gradFill flip="none" rotWithShape="1">
            <a:gsLst>
              <a:gs pos="0">
                <a:schemeClr val="tx1">
                  <a:lumMod val="0"/>
                  <a:alpha val="0"/>
                </a:schemeClr>
              </a:gs>
              <a:gs pos="46000">
                <a:srgbClr val="000000">
                  <a:alpha val="82000"/>
                </a:srgbClr>
              </a:gs>
              <a:gs pos="100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9167EEE6-F985-2112-F3A8-85F1A04A37BD}"/>
              </a:ext>
            </a:extLst>
          </p:cNvPr>
          <p:cNvGrpSpPr/>
          <p:nvPr userDrawn="1"/>
        </p:nvGrpSpPr>
        <p:grpSpPr>
          <a:xfrm>
            <a:off x="501828"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1218338" y="3758091"/>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1206763" y="4369091"/>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166D7E4E-2A81-A5AB-16CA-DBCEFBD59141}"/>
              </a:ext>
            </a:extLst>
          </p:cNvPr>
          <p:cNvGrpSpPr/>
          <p:nvPr userDrawn="1"/>
        </p:nvGrpSpPr>
        <p:grpSpPr>
          <a:xfrm>
            <a:off x="501828" y="1238429"/>
            <a:ext cx="4887183" cy="3734730"/>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7E9D0337-F340-664F-6A13-B03AA4BA4F82}"/>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FF32FF"/>
                </a:gs>
                <a:gs pos="100000">
                  <a:srgbClr val="32FFFF"/>
                </a:gs>
              </a:gsLst>
              <a:lin ang="18600000" scaled="0"/>
              <a:tileRect/>
            </a:gradFill>
            <a:ln w="8181" cap="flat">
              <a:noFill/>
              <a:prstDash val="solid"/>
              <a:miter/>
            </a:ln>
          </p:spPr>
          <p:txBody>
            <a:bodyPr rtlCol="0" anchor="ctr"/>
            <a:lstStyle/>
            <a:p>
              <a:pPr lvl="0"/>
              <a:endParaRPr lang="en-US"/>
            </a:p>
          </p:txBody>
        </p:sp>
      </p:gr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905817" y="2020357"/>
            <a:ext cx="4054110"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pic>
        <p:nvPicPr>
          <p:cNvPr id="7" name="Picture 6" descr="A building with a blue circle and a blue circle with a black background&#10;&#10;AI-generated content may be incorrect.">
            <a:extLst>
              <a:ext uri="{FF2B5EF4-FFF2-40B4-BE49-F238E27FC236}">
                <a16:creationId xmlns:a16="http://schemas.microsoft.com/office/drawing/2014/main" id="{2B4A7BDB-B532-C423-2417-C0BCCF2311DD}"/>
              </a:ext>
            </a:extLst>
          </p:cNvPr>
          <p:cNvPicPr>
            <a:picLocks noChangeAspect="1"/>
          </p:cNvPicPr>
          <p:nvPr userDrawn="1"/>
        </p:nvPicPr>
        <p:blipFill>
          <a:blip r:embed="rId3">
            <a:extLst>
              <a:ext uri="{28A0092B-C50C-407E-A947-70E740481C1C}">
                <a14:useLocalDpi xmlns:a14="http://schemas.microsoft.com/office/drawing/2010/main" val="0"/>
              </a:ext>
            </a:extLst>
          </a:blip>
          <a:srcRect l="46704" t="46821" r="37380" b="19549"/>
          <a:stretch/>
        </p:blipFill>
        <p:spPr>
          <a:xfrm>
            <a:off x="5067055" y="185194"/>
            <a:ext cx="2016648" cy="4513703"/>
          </a:xfrm>
          <a:prstGeom prst="rect">
            <a:avLst/>
          </a:prstGeom>
        </p:spPr>
      </p:pic>
      <p:pic>
        <p:nvPicPr>
          <p:cNvPr id="8" name="Picture 7">
            <a:extLst>
              <a:ext uri="{FF2B5EF4-FFF2-40B4-BE49-F238E27FC236}">
                <a16:creationId xmlns:a16="http://schemas.microsoft.com/office/drawing/2014/main" id="{E76B35E2-536A-6A6D-D297-2AE300D68AC6}"/>
              </a:ext>
            </a:extLst>
          </p:cNvPr>
          <p:cNvPicPr>
            <a:picLocks noChangeAspect="1"/>
          </p:cNvPicPr>
          <p:nvPr userDrawn="1"/>
        </p:nvPicPr>
        <p:blipFill>
          <a:blip r:embed="rId2">
            <a:extLst>
              <a:ext uri="{28A0092B-C50C-407E-A947-70E740481C1C}">
                <a14:useLocalDpi xmlns:a14="http://schemas.microsoft.com/office/drawing/2010/main" val="0"/>
              </a:ext>
            </a:extLst>
          </a:blip>
          <a:srcRect l="46545" t="77229" r="41864" b="20949"/>
          <a:stretch/>
        </p:blipFill>
        <p:spPr>
          <a:xfrm>
            <a:off x="5067055" y="4270030"/>
            <a:ext cx="1479150" cy="246221"/>
          </a:xfrm>
          <a:prstGeom prst="rect">
            <a:avLst/>
          </a:prstGeom>
        </p:spPr>
      </p:pic>
    </p:spTree>
    <p:extLst>
      <p:ext uri="{BB962C8B-B14F-4D97-AF65-F5344CB8AC3E}">
        <p14:creationId xmlns:p14="http://schemas.microsoft.com/office/powerpoint/2010/main" val="51403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Content and Imag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CE0EE1C-69FD-A2A1-0E47-EEBF86AA511C}"/>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l="10034" t="10034"/>
          <a:stretch/>
        </p:blipFill>
        <p:spPr>
          <a:xfrm rot="10800000" flipH="1">
            <a:off x="0" y="0"/>
            <a:ext cx="12192000" cy="6857999"/>
          </a:xfrm>
          <a:prstGeom prst="rect">
            <a:avLst/>
          </a:prstGeom>
        </p:spPr>
      </p:pic>
      <p:sp>
        <p:nvSpPr>
          <p:cNvPr id="2" name="Title">
            <a:extLst>
              <a:ext uri="{FF2B5EF4-FFF2-40B4-BE49-F238E27FC236}">
                <a16:creationId xmlns:a16="http://schemas.microsoft.com/office/drawing/2014/main" id="{B049A819-89E7-A135-F8EC-28903D0A97D2}"/>
              </a:ext>
            </a:extLst>
          </p:cNvPr>
          <p:cNvSpPr>
            <a:spLocks noGrp="1"/>
          </p:cNvSpPr>
          <p:nvPr>
            <p:ph type="title"/>
          </p:nvPr>
        </p:nvSpPr>
        <p:spPr>
          <a:xfrm>
            <a:off x="483827" y="369888"/>
            <a:ext cx="11224347" cy="470898"/>
          </a:xfrm>
        </p:spPr>
        <p:txBody>
          <a:bodyPr/>
          <a:lstStyle>
            <a:lvl1pPr>
              <a:defRPr sz="2400">
                <a:solidFill>
                  <a:schemeClr val="bg1"/>
                </a:solidFill>
              </a:defRPr>
            </a:lvl1pPr>
          </a:lstStyle>
          <a:p>
            <a:r>
              <a:rPr lang="en-US"/>
              <a:t>Click to edit Master title style</a:t>
            </a:r>
          </a:p>
        </p:txBody>
      </p:sp>
      <p:sp>
        <p:nvSpPr>
          <p:cNvPr id="3" name="Slide Number Placeholder">
            <a:extLst>
              <a:ext uri="{FF2B5EF4-FFF2-40B4-BE49-F238E27FC236}">
                <a16:creationId xmlns:a16="http://schemas.microsoft.com/office/drawing/2014/main" id="{C6977F31-4748-993F-89C1-9E2059C201CC}"/>
              </a:ext>
            </a:extLst>
          </p:cNvPr>
          <p:cNvSpPr txBox="1">
            <a:spLocks/>
          </p:cNvSpPr>
          <p:nvPr userDrawn="1"/>
        </p:nvSpPr>
        <p:spPr>
          <a:xfrm>
            <a:off x="485747" y="6437115"/>
            <a:ext cx="509098" cy="123111"/>
          </a:xfrm>
          <a:prstGeom prst="rect">
            <a:avLst/>
          </a:prstGeom>
        </p:spPr>
        <p:txBody>
          <a:bodyPr vert="horz" lIns="0" tIns="0" rIns="0" bIns="0" rtlCol="0" anchor="t">
            <a:noAutofit/>
          </a:bodyPr>
          <a:lstStyle>
            <a:defPPr>
              <a:defRPr lang="en-US"/>
            </a:defPPr>
            <a:lvl1pPr marL="0" algn="l" defTabSz="914400" rtl="0" eaLnBrk="1" latinLnBrk="0" hangingPunct="1">
              <a:defRPr lang="en-IN" sz="800" kern="1200" smtClean="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Page </a:t>
            </a:r>
            <a:fld id="{F1BC30E3-FFE5-4B91-AA19-87A149EBB9EE}" type="slidenum">
              <a:rPr lang="en-GB" smtClean="0"/>
              <a:pPr/>
              <a:t>‹#›</a:t>
            </a:fld>
            <a:endParaRPr lang="en-GB"/>
          </a:p>
        </p:txBody>
      </p:sp>
    </p:spTree>
    <p:extLst>
      <p:ext uri="{BB962C8B-B14F-4D97-AF65-F5344CB8AC3E}">
        <p14:creationId xmlns:p14="http://schemas.microsoft.com/office/powerpoint/2010/main" val="364884788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5523" y="369888"/>
            <a:ext cx="11224347" cy="470898"/>
          </a:xfrm>
          <a:prstGeom prst="rect">
            <a:avLst/>
          </a:prstGeom>
        </p:spPr>
        <p:txBody>
          <a:bodyPr vert="horz" lIns="0" tIns="0" rIns="0" bIns="0" rtlCol="0" anchor="t" anchorCtr="0">
            <a:noAutofit/>
          </a:bodyPr>
          <a:lstStyle/>
          <a:p>
            <a:r>
              <a:rPr lang="en-GB" dirty="0"/>
              <a:t>Click to edit Master title style</a:t>
            </a:r>
          </a:p>
        </p:txBody>
      </p:sp>
      <p:sp>
        <p:nvSpPr>
          <p:cNvPr id="3" name="Text Placeholder 2"/>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a:t>
            </a:r>
            <a:r>
              <a:rPr lang="en-US" dirty="0" err="1"/>
              <a:t>20pt</a:t>
            </a:r>
            <a:endParaRPr lang="en-US" dirty="0"/>
          </a:p>
          <a:p>
            <a:pPr lvl="1"/>
            <a:r>
              <a:rPr lang="en-US" dirty="0"/>
              <a:t>Second level text style </a:t>
            </a:r>
            <a:r>
              <a:rPr lang="en-US" dirty="0" err="1"/>
              <a:t>EYInterstate</a:t>
            </a:r>
            <a:r>
              <a:rPr lang="en-US" dirty="0"/>
              <a:t> Light </a:t>
            </a:r>
            <a:r>
              <a:rPr lang="en-US" dirty="0" err="1"/>
              <a:t>20pt</a:t>
            </a:r>
            <a:endParaRPr lang="en-US" dirty="0"/>
          </a:p>
          <a:p>
            <a:pPr lvl="2"/>
            <a:r>
              <a:rPr lang="en-US" dirty="0"/>
              <a:t>Third level text style </a:t>
            </a:r>
            <a:r>
              <a:rPr lang="en-US" dirty="0" err="1"/>
              <a:t>EYInterstate</a:t>
            </a:r>
            <a:r>
              <a:rPr lang="en-US" dirty="0"/>
              <a:t> Light </a:t>
            </a:r>
            <a:r>
              <a:rPr lang="en-US" dirty="0" err="1"/>
              <a:t>18pt</a:t>
            </a:r>
            <a:endParaRPr lang="en-US" dirty="0"/>
          </a:p>
          <a:p>
            <a:pPr lvl="3"/>
            <a:r>
              <a:rPr lang="en-US" dirty="0"/>
              <a:t>Fourth level text style </a:t>
            </a:r>
            <a:r>
              <a:rPr lang="en-US" dirty="0" err="1"/>
              <a:t>EYInterstate</a:t>
            </a:r>
            <a:r>
              <a:rPr lang="en-US" dirty="0"/>
              <a:t> Light </a:t>
            </a:r>
            <a:r>
              <a:rPr lang="en-US" dirty="0" err="1"/>
              <a:t>16pt</a:t>
            </a:r>
            <a:endParaRPr lang="en-US" dirty="0"/>
          </a:p>
          <a:p>
            <a:pPr lvl="4"/>
            <a:r>
              <a:rPr lang="en-US" dirty="0"/>
              <a:t>Fifth level text style </a:t>
            </a:r>
            <a:r>
              <a:rPr lang="en-US" dirty="0" err="1"/>
              <a:t>EYInterstate</a:t>
            </a:r>
            <a:r>
              <a:rPr lang="en-US" dirty="0"/>
              <a:t> Light </a:t>
            </a:r>
            <a:r>
              <a:rPr lang="en-US" dirty="0" err="1"/>
              <a:t>16pt</a:t>
            </a:r>
            <a:endParaRPr lang="en-US" dirty="0"/>
          </a:p>
          <a:p>
            <a:pPr lvl="5"/>
            <a:r>
              <a:rPr lang="en-US" dirty="0"/>
              <a:t>Sixth level text style </a:t>
            </a:r>
            <a:r>
              <a:rPr lang="en-US" dirty="0" err="1"/>
              <a:t>EYInterstate</a:t>
            </a:r>
            <a:r>
              <a:rPr lang="en-US" dirty="0"/>
              <a:t> Light </a:t>
            </a:r>
            <a:r>
              <a:rPr lang="en-US" dirty="0" err="1"/>
              <a:t>14pt</a:t>
            </a:r>
            <a:endParaRPr lang="en-US" dirty="0"/>
          </a:p>
          <a:p>
            <a:pPr lvl="6"/>
            <a:r>
              <a:rPr lang="en-US" dirty="0"/>
              <a:t>Seventh level text style </a:t>
            </a:r>
            <a:r>
              <a:rPr lang="en-US" dirty="0" err="1"/>
              <a:t>EYInterstate</a:t>
            </a:r>
            <a:r>
              <a:rPr lang="en-US" dirty="0"/>
              <a:t> Light </a:t>
            </a:r>
            <a:r>
              <a:rPr lang="en-US" dirty="0" err="1"/>
              <a:t>14pt</a:t>
            </a:r>
            <a:endParaRPr lang="en-US" dirty="0"/>
          </a:p>
          <a:p>
            <a:pPr lvl="7"/>
            <a:r>
              <a:rPr lang="en-US" dirty="0"/>
              <a:t>Eighth level text style </a:t>
            </a:r>
            <a:r>
              <a:rPr lang="en-US" dirty="0" err="1"/>
              <a:t>EYInterstate</a:t>
            </a:r>
            <a:r>
              <a:rPr lang="en-US" dirty="0"/>
              <a:t> Light </a:t>
            </a:r>
            <a:r>
              <a:rPr lang="en-US" dirty="0" err="1"/>
              <a:t>12pt</a:t>
            </a:r>
            <a:endParaRPr lang="en-US" dirty="0"/>
          </a:p>
          <a:p>
            <a:pPr lvl="8"/>
            <a:r>
              <a:rPr lang="en-US" dirty="0"/>
              <a:t>Nineth level text style </a:t>
            </a:r>
            <a:r>
              <a:rPr lang="en-US" dirty="0" err="1"/>
              <a:t>EYInterstate</a:t>
            </a:r>
            <a:r>
              <a:rPr lang="en-US" dirty="0"/>
              <a:t> Light </a:t>
            </a:r>
            <a:r>
              <a:rPr lang="en-US" dirty="0" err="1"/>
              <a:t>12pt</a:t>
            </a:r>
            <a:endParaRPr lang="en-US" dirty="0"/>
          </a:p>
        </p:txBody>
      </p:sp>
      <p:grpSp>
        <p:nvGrpSpPr>
          <p:cNvPr id="6" name="Group 4">
            <a:extLst>
              <a:ext uri="{FF2B5EF4-FFF2-40B4-BE49-F238E27FC236}">
                <a16:creationId xmlns:a16="http://schemas.microsoft.com/office/drawing/2014/main" id="{84D8E7BF-2CB9-F661-3559-99D90AE0A4E5}"/>
              </a:ext>
            </a:extLst>
          </p:cNvPr>
          <p:cNvGrpSpPr>
            <a:grpSpLocks noChangeAspect="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
        <p:nvSpPr>
          <p:cNvPr id="12" name="Slide Number Placeholder">
            <a:extLst>
              <a:ext uri="{FF2B5EF4-FFF2-40B4-BE49-F238E27FC236}">
                <a16:creationId xmlns:a16="http://schemas.microsoft.com/office/drawing/2014/main" id="{ED74E7B3-73BA-6CBF-F361-5C4836CC1A2A}"/>
              </a:ext>
            </a:extLst>
          </p:cNvPr>
          <p:cNvSpPr>
            <a:spLocks noGrp="1"/>
          </p:cNvSpPr>
          <p:nvPr>
            <p:ph type="sldNum" sz="quarter" idx="4"/>
          </p:nvPr>
        </p:nvSpPr>
        <p:spPr>
          <a:xfrm>
            <a:off x="485747" y="6437115"/>
            <a:ext cx="509098"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4" name="Date Placeholder">
            <a:extLst>
              <a:ext uri="{FF2B5EF4-FFF2-40B4-BE49-F238E27FC236}">
                <a16:creationId xmlns:a16="http://schemas.microsoft.com/office/drawing/2014/main" id="{F72B6F9D-B29D-E927-36D7-47D672109207}"/>
              </a:ext>
            </a:extLst>
          </p:cNvPr>
          <p:cNvSpPr>
            <a:spLocks noGrp="1"/>
          </p:cNvSpPr>
          <p:nvPr>
            <p:ph type="dt" sz="half" idx="2"/>
          </p:nvPr>
        </p:nvSpPr>
        <p:spPr>
          <a:xfrm>
            <a:off x="994845" y="6437115"/>
            <a:ext cx="1275686"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51B22532-B74A-42F2-AC78-F979D73BFCAB}" type="datetime1">
              <a:rPr lang="en-US" smtClean="0"/>
              <a:t>12/17/2025</a:t>
            </a:fld>
            <a:endParaRPr lang="en-US" dirty="0"/>
          </a:p>
        </p:txBody>
      </p:sp>
      <p:sp>
        <p:nvSpPr>
          <p:cNvPr id="15" name="Footer Placeholder">
            <a:extLst>
              <a:ext uri="{FF2B5EF4-FFF2-40B4-BE49-F238E27FC236}">
                <a16:creationId xmlns:a16="http://schemas.microsoft.com/office/drawing/2014/main" id="{F3C10C79-9BC5-0699-5C8C-F8347F46437D}"/>
              </a:ext>
            </a:extLst>
          </p:cNvPr>
          <p:cNvSpPr>
            <a:spLocks noGrp="1"/>
          </p:cNvSpPr>
          <p:nvPr>
            <p:ph type="ftr" sz="quarter" idx="3"/>
          </p:nvPr>
        </p:nvSpPr>
        <p:spPr>
          <a:xfrm>
            <a:off x="2270531" y="6437115"/>
            <a:ext cx="3825470" cy="123111"/>
          </a:xfrm>
          <a:prstGeom prst="rect">
            <a:avLst/>
          </a:prstGeom>
        </p:spPr>
        <p:txBody>
          <a:bodyPr vert="horz" lIns="0" tIns="0" rIns="0" bIns="0" rtlCol="0" anchor="t">
            <a:sp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spTree>
    <p:extLst>
      <p:ext uri="{BB962C8B-B14F-4D97-AF65-F5344CB8AC3E}">
        <p14:creationId xmlns:p14="http://schemas.microsoft.com/office/powerpoint/2010/main" val="868626163"/>
      </p:ext>
    </p:extLst>
  </p:cSld>
  <p:clrMap bg1="lt1" tx1="dk1" bg2="lt2" tx2="dk2" accent1="accent1" accent2="accent2" accent3="accent3" accent4="accent4" accent5="accent5" accent6="accent6" hlink="hlink" folHlink="folHlink"/>
  <p:sldLayoutIdLst>
    <p:sldLayoutId id="2147484298" r:id="rId1"/>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2268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9" pos="7378">
          <p15:clr>
            <a:srgbClr val="F26B43"/>
          </p15:clr>
        </p15:guide>
        <p15:guide id="35" pos="302">
          <p15:clr>
            <a:srgbClr val="F26B43"/>
          </p15:clr>
        </p15:guide>
        <p15:guide id="36" orient="horz" pos="210">
          <p15:clr>
            <a:srgbClr val="F26B43"/>
          </p15:clr>
        </p15:guide>
        <p15:guide id="37" orient="horz" pos="527">
          <p15:clr>
            <a:srgbClr val="F26B43"/>
          </p15:clr>
        </p15:guide>
        <p15:guide id="38" orient="horz" pos="890">
          <p15:clr>
            <a:srgbClr val="F26B43"/>
          </p15:clr>
        </p15:guide>
        <p15:guide id="39" orient="horz" pos="383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5523" y="369888"/>
            <a:ext cx="11224347" cy="470898"/>
          </a:xfrm>
          <a:prstGeom prst="rect">
            <a:avLst/>
          </a:prstGeom>
        </p:spPr>
        <p:txBody>
          <a:bodyPr vert="horz" lIns="0" tIns="0" rIns="0" bIns="0" rtlCol="0" anchor="t" anchorCtr="0">
            <a:noAutofit/>
          </a:bodyPr>
          <a:lstStyle/>
          <a:p>
            <a:r>
              <a:rPr lang="en-GB"/>
              <a:t>Click to edit Master title style</a:t>
            </a:r>
          </a:p>
        </p:txBody>
      </p:sp>
      <p:sp>
        <p:nvSpPr>
          <p:cNvPr id="3" name="Text Placeholder 2"/>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a:t>First level text style </a:t>
            </a:r>
            <a:r>
              <a:rPr lang="en-US" err="1"/>
              <a:t>EYInterstate</a:t>
            </a:r>
            <a:r>
              <a:rPr lang="en-US"/>
              <a:t> Light </a:t>
            </a:r>
            <a:r>
              <a:rPr lang="en-US" err="1"/>
              <a:t>20pt</a:t>
            </a:r>
            <a:endParaRPr lang="en-US"/>
          </a:p>
          <a:p>
            <a:pPr lvl="1"/>
            <a:r>
              <a:rPr lang="en-US"/>
              <a:t>Second level text style </a:t>
            </a:r>
            <a:r>
              <a:rPr lang="en-US" err="1"/>
              <a:t>EYInterstate</a:t>
            </a:r>
            <a:r>
              <a:rPr lang="en-US"/>
              <a:t> Light </a:t>
            </a:r>
            <a:r>
              <a:rPr lang="en-US" err="1"/>
              <a:t>20pt</a:t>
            </a:r>
            <a:endParaRPr lang="en-US"/>
          </a:p>
          <a:p>
            <a:pPr lvl="2"/>
            <a:r>
              <a:rPr lang="en-US"/>
              <a:t>Third level text style </a:t>
            </a:r>
            <a:r>
              <a:rPr lang="en-US" err="1"/>
              <a:t>EYInterstate</a:t>
            </a:r>
            <a:r>
              <a:rPr lang="en-US"/>
              <a:t> Light </a:t>
            </a:r>
            <a:r>
              <a:rPr lang="en-US" err="1"/>
              <a:t>18pt</a:t>
            </a:r>
            <a:endParaRPr lang="en-US"/>
          </a:p>
          <a:p>
            <a:pPr lvl="3"/>
            <a:r>
              <a:rPr lang="en-US"/>
              <a:t>Fourth level text style </a:t>
            </a:r>
            <a:r>
              <a:rPr lang="en-US" err="1"/>
              <a:t>EYInterstate</a:t>
            </a:r>
            <a:r>
              <a:rPr lang="en-US"/>
              <a:t> Light </a:t>
            </a:r>
            <a:r>
              <a:rPr lang="en-US" err="1"/>
              <a:t>16pt</a:t>
            </a:r>
            <a:endParaRPr lang="en-US"/>
          </a:p>
          <a:p>
            <a:pPr lvl="4"/>
            <a:r>
              <a:rPr lang="en-US"/>
              <a:t>Fifth level text style </a:t>
            </a:r>
            <a:r>
              <a:rPr lang="en-US" err="1"/>
              <a:t>EYInterstate</a:t>
            </a:r>
            <a:r>
              <a:rPr lang="en-US"/>
              <a:t> Light </a:t>
            </a:r>
            <a:r>
              <a:rPr lang="en-US" err="1"/>
              <a:t>16pt</a:t>
            </a:r>
            <a:endParaRPr lang="en-US"/>
          </a:p>
          <a:p>
            <a:pPr lvl="5"/>
            <a:r>
              <a:rPr lang="en-US"/>
              <a:t>Sixth level text style </a:t>
            </a:r>
            <a:r>
              <a:rPr lang="en-US" err="1"/>
              <a:t>EYInterstate</a:t>
            </a:r>
            <a:r>
              <a:rPr lang="en-US"/>
              <a:t> Light </a:t>
            </a:r>
            <a:r>
              <a:rPr lang="en-US" err="1"/>
              <a:t>14pt</a:t>
            </a:r>
            <a:endParaRPr lang="en-US"/>
          </a:p>
          <a:p>
            <a:pPr lvl="6"/>
            <a:r>
              <a:rPr lang="en-US"/>
              <a:t>Seventh level text style </a:t>
            </a:r>
            <a:r>
              <a:rPr lang="en-US" err="1"/>
              <a:t>EYInterstate</a:t>
            </a:r>
            <a:r>
              <a:rPr lang="en-US"/>
              <a:t> Light </a:t>
            </a:r>
            <a:r>
              <a:rPr lang="en-US" err="1"/>
              <a:t>14pt</a:t>
            </a:r>
            <a:endParaRPr lang="en-US"/>
          </a:p>
          <a:p>
            <a:pPr lvl="7"/>
            <a:r>
              <a:rPr lang="en-US"/>
              <a:t>Eighth level text style </a:t>
            </a:r>
            <a:r>
              <a:rPr lang="en-US" err="1"/>
              <a:t>EYInterstate</a:t>
            </a:r>
            <a:r>
              <a:rPr lang="en-US"/>
              <a:t> Light </a:t>
            </a:r>
            <a:r>
              <a:rPr lang="en-US" err="1"/>
              <a:t>12pt</a:t>
            </a:r>
            <a:endParaRPr lang="en-US"/>
          </a:p>
          <a:p>
            <a:pPr lvl="8"/>
            <a:r>
              <a:rPr lang="en-US"/>
              <a:t>Nineth level text style </a:t>
            </a:r>
            <a:r>
              <a:rPr lang="en-US" err="1"/>
              <a:t>EYInterstate</a:t>
            </a:r>
            <a:r>
              <a:rPr lang="en-US"/>
              <a:t> Light </a:t>
            </a:r>
            <a:r>
              <a:rPr lang="en-US" err="1"/>
              <a:t>12pt</a:t>
            </a:r>
            <a:endParaRPr lang="en-US"/>
          </a:p>
        </p:txBody>
      </p:sp>
      <p:grpSp>
        <p:nvGrpSpPr>
          <p:cNvPr id="6" name="Group 4">
            <a:extLst>
              <a:ext uri="{FF2B5EF4-FFF2-40B4-BE49-F238E27FC236}">
                <a16:creationId xmlns:a16="http://schemas.microsoft.com/office/drawing/2014/main" id="{84D8E7BF-2CB9-F661-3559-99D90AE0A4E5}"/>
              </a:ext>
            </a:extLst>
          </p:cNvPr>
          <p:cNvGrpSpPr>
            <a:grpSpLocks noChangeAspect="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
        <p:nvSpPr>
          <p:cNvPr id="12" name="Slide Number Placeholder">
            <a:extLst>
              <a:ext uri="{FF2B5EF4-FFF2-40B4-BE49-F238E27FC236}">
                <a16:creationId xmlns:a16="http://schemas.microsoft.com/office/drawing/2014/main" id="{ED74E7B3-73BA-6CBF-F361-5C4836CC1A2A}"/>
              </a:ext>
            </a:extLst>
          </p:cNvPr>
          <p:cNvSpPr>
            <a:spLocks noGrp="1"/>
          </p:cNvSpPr>
          <p:nvPr>
            <p:ph type="sldNum" sz="quarter" idx="4"/>
          </p:nvPr>
        </p:nvSpPr>
        <p:spPr>
          <a:xfrm>
            <a:off x="485747" y="6437115"/>
            <a:ext cx="509098"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a:p>
        </p:txBody>
      </p:sp>
      <p:sp>
        <p:nvSpPr>
          <p:cNvPr id="14" name="Date Placeholder">
            <a:extLst>
              <a:ext uri="{FF2B5EF4-FFF2-40B4-BE49-F238E27FC236}">
                <a16:creationId xmlns:a16="http://schemas.microsoft.com/office/drawing/2014/main" id="{F72B6F9D-B29D-E927-36D7-47D672109207}"/>
              </a:ext>
            </a:extLst>
          </p:cNvPr>
          <p:cNvSpPr>
            <a:spLocks noGrp="1"/>
          </p:cNvSpPr>
          <p:nvPr>
            <p:ph type="dt" sz="half" idx="2"/>
          </p:nvPr>
        </p:nvSpPr>
        <p:spPr>
          <a:xfrm>
            <a:off x="994845" y="6437115"/>
            <a:ext cx="1275686"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51B22532-B74A-42F2-AC78-F979D73BFCAB}" type="datetime1">
              <a:rPr lang="en-US" smtClean="0"/>
              <a:t>12/17/2025</a:t>
            </a:fld>
            <a:endParaRPr lang="en-US"/>
          </a:p>
        </p:txBody>
      </p:sp>
      <p:sp>
        <p:nvSpPr>
          <p:cNvPr id="15" name="Footer Placeholder">
            <a:extLst>
              <a:ext uri="{FF2B5EF4-FFF2-40B4-BE49-F238E27FC236}">
                <a16:creationId xmlns:a16="http://schemas.microsoft.com/office/drawing/2014/main" id="{F3C10C79-9BC5-0699-5C8C-F8347F46437D}"/>
              </a:ext>
            </a:extLst>
          </p:cNvPr>
          <p:cNvSpPr>
            <a:spLocks noGrp="1"/>
          </p:cNvSpPr>
          <p:nvPr>
            <p:ph type="ftr" sz="quarter" idx="3"/>
          </p:nvPr>
        </p:nvSpPr>
        <p:spPr>
          <a:xfrm>
            <a:off x="2270531" y="6437115"/>
            <a:ext cx="3825470" cy="123111"/>
          </a:xfrm>
          <a:prstGeom prst="rect">
            <a:avLst/>
          </a:prstGeom>
        </p:spPr>
        <p:txBody>
          <a:bodyPr vert="horz" lIns="0" tIns="0" rIns="0" bIns="0" rtlCol="0" anchor="t">
            <a:sp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spTree>
    <p:extLst>
      <p:ext uri="{BB962C8B-B14F-4D97-AF65-F5344CB8AC3E}">
        <p14:creationId xmlns:p14="http://schemas.microsoft.com/office/powerpoint/2010/main" val="2885531471"/>
      </p:ext>
    </p:extLst>
  </p:cSld>
  <p:clrMap bg1="lt1" tx1="dk1" bg2="lt2" tx2="dk2" accent1="accent1" accent2="accent2" accent3="accent3" accent4="accent4" accent5="accent5" accent6="accent6" hlink="hlink" folHlink="folHlink"/>
  <p:sldLayoutIdLst>
    <p:sldLayoutId id="2147484352" r:id="rId1"/>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2268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9" pos="7378">
          <p15:clr>
            <a:srgbClr val="F26B43"/>
          </p15:clr>
        </p15:guide>
        <p15:guide id="35" pos="302">
          <p15:clr>
            <a:srgbClr val="F26B43"/>
          </p15:clr>
        </p15:guide>
        <p15:guide id="36" orient="horz" pos="210">
          <p15:clr>
            <a:srgbClr val="F26B43"/>
          </p15:clr>
        </p15:guide>
        <p15:guide id="37" orient="horz" pos="527">
          <p15:clr>
            <a:srgbClr val="F26B43"/>
          </p15:clr>
        </p15:guide>
        <p15:guide id="38" orient="horz" pos="890">
          <p15:clr>
            <a:srgbClr val="F26B43"/>
          </p15:clr>
        </p15:guide>
        <p15:guide id="39" orient="horz" pos="383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a:extLst>
            <a:ext uri="{FF2B5EF4-FFF2-40B4-BE49-F238E27FC236}">
              <a16:creationId xmlns:a16="http://schemas.microsoft.com/office/drawing/2014/main" id="{19881959-73E3-F474-EBD8-EA5C5D1B86AD}"/>
            </a:ext>
          </a:extLst>
        </p:cNvPr>
        <p:cNvGrpSpPr/>
        <p:nvPr/>
      </p:nvGrpSpPr>
      <p:grpSpPr>
        <a:xfrm>
          <a:off x="0" y="0"/>
          <a:ext cx="0" cy="0"/>
          <a:chOff x="0" y="0"/>
          <a:chExt cx="0" cy="0"/>
        </a:xfrm>
      </p:grpSpPr>
      <p:sp>
        <p:nvSpPr>
          <p:cNvPr id="13" name="Text Placeholder 12">
            <a:extLst>
              <a:ext uri="{FF2B5EF4-FFF2-40B4-BE49-F238E27FC236}">
                <a16:creationId xmlns:a16="http://schemas.microsoft.com/office/drawing/2014/main" id="{D78A39F2-CB2C-524C-52BA-B6D17C38C0A2}"/>
              </a:ext>
            </a:extLst>
          </p:cNvPr>
          <p:cNvSpPr>
            <a:spLocks noGrp="1"/>
          </p:cNvSpPr>
          <p:nvPr>
            <p:ph type="body" sz="quarter" idx="10"/>
          </p:nvPr>
        </p:nvSpPr>
        <p:spPr>
          <a:xfrm>
            <a:off x="959209" y="4299344"/>
            <a:ext cx="4906010" cy="276999"/>
          </a:xfrm>
        </p:spPr>
        <p:txBody>
          <a:bodyPr/>
          <a:lstStyle/>
          <a:p>
            <a:r>
              <a:rPr lang="en-IN" sz="1800" dirty="0"/>
              <a:t>Date of submission: 17-12-2025 </a:t>
            </a:r>
          </a:p>
        </p:txBody>
      </p:sp>
      <p:sp>
        <p:nvSpPr>
          <p:cNvPr id="10" name="Title 9">
            <a:extLst>
              <a:ext uri="{FF2B5EF4-FFF2-40B4-BE49-F238E27FC236}">
                <a16:creationId xmlns:a16="http://schemas.microsoft.com/office/drawing/2014/main" id="{23B44F48-F5B1-E66D-16E8-DD8FA457EA13}"/>
              </a:ext>
            </a:extLst>
          </p:cNvPr>
          <p:cNvSpPr>
            <a:spLocks noGrp="1"/>
          </p:cNvSpPr>
          <p:nvPr>
            <p:ph type="title"/>
          </p:nvPr>
        </p:nvSpPr>
        <p:spPr>
          <a:xfrm>
            <a:off x="901337" y="2460462"/>
            <a:ext cx="3659088" cy="1654043"/>
          </a:xfrm>
        </p:spPr>
        <p:txBody>
          <a:bodyPr/>
          <a:lstStyle/>
          <a:p>
            <a:r>
              <a:rPr lang="en-IN" sz="4400" dirty="0"/>
              <a:t>EY Techathon 6.0 Detailed Submission</a:t>
            </a:r>
            <a:endParaRPr lang="en-US" sz="4400" dirty="0"/>
          </a:p>
        </p:txBody>
      </p:sp>
    </p:spTree>
    <p:extLst>
      <p:ext uri="{BB962C8B-B14F-4D97-AF65-F5344CB8AC3E}">
        <p14:creationId xmlns:p14="http://schemas.microsoft.com/office/powerpoint/2010/main" val="4135984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4B198-729E-CB90-77F9-E9397DBFF3B3}"/>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a16="http://schemas.microsoft.com/office/drawing/2014/main" id="{3492D156-D669-A87F-4730-B814BB349409}"/>
              </a:ext>
            </a:extLst>
          </p:cNvPr>
          <p:cNvPicPr>
            <a:picLocks noChangeAspect="1"/>
          </p:cNvPicPr>
          <p:nvPr/>
        </p:nvPicPr>
        <p:blipFill>
          <a:blip r:embed="rId3" cstate="print">
            <a:extLst>
              <a:ext uri="{28A0092B-C50C-407E-A947-70E740481C1C}">
                <a14:useLocalDpi xmlns:a14="http://schemas.microsoft.com/office/drawing/2010/main" val="0"/>
              </a:ext>
            </a:extLst>
          </a:blip>
          <a:srcRect t="35912" b="23233"/>
          <a:stretch/>
        </p:blipFill>
        <p:spPr>
          <a:xfrm>
            <a:off x="6743731" y="796655"/>
            <a:ext cx="5448270" cy="324624"/>
          </a:xfrm>
          <a:prstGeom prst="rect">
            <a:avLst/>
          </a:prstGeom>
        </p:spPr>
      </p:pic>
      <p:sp>
        <p:nvSpPr>
          <p:cNvPr id="4" name="Title 3">
            <a:extLst>
              <a:ext uri="{FF2B5EF4-FFF2-40B4-BE49-F238E27FC236}">
                <a16:creationId xmlns:a16="http://schemas.microsoft.com/office/drawing/2014/main" id="{B1CB790F-928E-05A8-F3EA-C2C481921B33}"/>
              </a:ext>
            </a:extLst>
          </p:cNvPr>
          <p:cNvSpPr>
            <a:spLocks noGrp="1"/>
          </p:cNvSpPr>
          <p:nvPr>
            <p:ph type="title"/>
          </p:nvPr>
        </p:nvSpPr>
        <p:spPr>
          <a:xfrm>
            <a:off x="483828" y="337030"/>
            <a:ext cx="11205252" cy="623089"/>
          </a:xfrm>
        </p:spPr>
        <p:txBody>
          <a:bodyPr/>
          <a:lstStyle/>
          <a:p>
            <a:pPr>
              <a:lnSpc>
                <a:spcPct val="100000"/>
              </a:lnSpc>
            </a:pPr>
            <a:r>
              <a:rPr lang="en-IN" b="0" dirty="0">
                <a:latin typeface="Georgia" panose="02040502050405020303" pitchFamily="18" charset="0"/>
                <a:cs typeface="Arial"/>
              </a:rPr>
              <a:t>Deployment, Robustness &amp; Roadmap</a:t>
            </a:r>
            <a:endParaRPr lang="en-US" b="0" dirty="0">
              <a:latin typeface="Georgia" panose="02040502050405020303" pitchFamily="18" charset="0"/>
            </a:endParaRPr>
          </a:p>
        </p:txBody>
      </p:sp>
      <p:sp>
        <p:nvSpPr>
          <p:cNvPr id="2" name="TextBox 1">
            <a:extLst>
              <a:ext uri="{FF2B5EF4-FFF2-40B4-BE49-F238E27FC236}">
                <a16:creationId xmlns:a16="http://schemas.microsoft.com/office/drawing/2014/main" id="{AB4B9303-451C-ECB5-2A59-492C4FCBD49D}"/>
              </a:ext>
            </a:extLst>
          </p:cNvPr>
          <p:cNvSpPr txBox="1"/>
          <p:nvPr/>
        </p:nvSpPr>
        <p:spPr>
          <a:xfrm>
            <a:off x="422867" y="1121279"/>
            <a:ext cx="11708173" cy="4862870"/>
          </a:xfrm>
          <a:prstGeom prst="rect">
            <a:avLst/>
          </a:prstGeom>
          <a:noFill/>
        </p:spPr>
        <p:txBody>
          <a:bodyPr wrap="square">
            <a:spAutoFit/>
          </a:bodyPr>
          <a:lstStyle/>
          <a:p>
            <a:pPr>
              <a:buNone/>
            </a:pPr>
            <a:r>
              <a:rPr lang="en-IN" sz="2000" b="1" dirty="0">
                <a:solidFill>
                  <a:schemeClr val="bg1"/>
                </a:solidFill>
              </a:rPr>
              <a:t>Implementation &amp; Scalability</a:t>
            </a:r>
            <a:endParaRPr lang="en-IN" sz="2000" dirty="0">
              <a:solidFill>
                <a:schemeClr val="bg1"/>
              </a:solidFill>
            </a:endParaRPr>
          </a:p>
          <a:p>
            <a:pPr>
              <a:lnSpc>
                <a:spcPct val="150000"/>
              </a:lnSpc>
              <a:buFont typeface="Arial" panose="020B0604020202020204" pitchFamily="34" charset="0"/>
              <a:buChar char="•"/>
            </a:pPr>
            <a:r>
              <a:rPr lang="en-IN" sz="2000" dirty="0">
                <a:solidFill>
                  <a:schemeClr val="bg1"/>
                </a:solidFill>
              </a:rPr>
              <a:t>  Microservice design deployable as:</a:t>
            </a:r>
          </a:p>
          <a:p>
            <a:pPr marL="742950" lvl="1" indent="-285750">
              <a:buFont typeface="Arial" panose="020B0604020202020204" pitchFamily="34" charset="0"/>
              <a:buChar char="•"/>
            </a:pPr>
            <a:r>
              <a:rPr lang="en-IN" sz="2000" dirty="0">
                <a:solidFill>
                  <a:schemeClr val="bg1"/>
                </a:solidFill>
              </a:rPr>
              <a:t>Single Docker container, or</a:t>
            </a:r>
          </a:p>
          <a:p>
            <a:pPr marL="742950" lvl="1" indent="-285750">
              <a:buFont typeface="Arial" panose="020B0604020202020204" pitchFamily="34" charset="0"/>
              <a:buChar char="•"/>
            </a:pPr>
            <a:r>
              <a:rPr lang="en-IN" sz="2000" dirty="0">
                <a:solidFill>
                  <a:schemeClr val="bg1"/>
                </a:solidFill>
              </a:rPr>
              <a:t>Serverless (AWS Lambda / GCP Cloud Run + static SPA on S3/CloudFront)</a:t>
            </a:r>
          </a:p>
          <a:p>
            <a:pPr>
              <a:buFont typeface="Arial" panose="020B0604020202020204" pitchFamily="34" charset="0"/>
              <a:buChar char="•"/>
            </a:pPr>
            <a:r>
              <a:rPr lang="en-IN" sz="2000" dirty="0">
                <a:solidFill>
                  <a:schemeClr val="bg1"/>
                </a:solidFill>
              </a:rPr>
              <a:t>  Stateless </a:t>
            </a:r>
            <a:r>
              <a:rPr lang="en-IN" sz="2000" dirty="0" err="1">
                <a:solidFill>
                  <a:schemeClr val="bg1"/>
                </a:solidFill>
              </a:rPr>
              <a:t>FastAPI</a:t>
            </a:r>
            <a:r>
              <a:rPr lang="en-IN" sz="2000" dirty="0">
                <a:solidFill>
                  <a:schemeClr val="bg1"/>
                </a:solidFill>
              </a:rPr>
              <a:t> backend enables horizontal scaling behind a load balancer.</a:t>
            </a:r>
          </a:p>
          <a:p>
            <a:endParaRPr lang="en-IN" sz="2000" dirty="0">
              <a:solidFill>
                <a:schemeClr val="bg1"/>
              </a:solidFill>
            </a:endParaRPr>
          </a:p>
          <a:p>
            <a:pPr>
              <a:buNone/>
            </a:pPr>
            <a:r>
              <a:rPr lang="en-IN" sz="2000" b="1" dirty="0">
                <a:solidFill>
                  <a:schemeClr val="bg1"/>
                </a:solidFill>
              </a:rPr>
              <a:t>Robustness</a:t>
            </a:r>
            <a:endParaRPr lang="en-IN" sz="2000" dirty="0">
              <a:solidFill>
                <a:schemeClr val="bg1"/>
              </a:solidFill>
            </a:endParaRPr>
          </a:p>
          <a:p>
            <a:pPr>
              <a:lnSpc>
                <a:spcPct val="150000"/>
              </a:lnSpc>
              <a:buFont typeface="Arial" panose="020B0604020202020204" pitchFamily="34" charset="0"/>
              <a:buChar char="•"/>
            </a:pPr>
            <a:r>
              <a:rPr lang="en-IN" sz="2000" b="1" dirty="0">
                <a:solidFill>
                  <a:schemeClr val="bg1"/>
                </a:solidFill>
              </a:rPr>
              <a:t>  System Guard</a:t>
            </a:r>
            <a:r>
              <a:rPr lang="en-IN" sz="2000" dirty="0">
                <a:solidFill>
                  <a:schemeClr val="bg1"/>
                </a:solidFill>
              </a:rPr>
              <a:t> monitors external APIs.</a:t>
            </a:r>
          </a:p>
          <a:p>
            <a:pPr>
              <a:buFont typeface="Arial" panose="020B0604020202020204" pitchFamily="34" charset="0"/>
              <a:buChar char="•"/>
            </a:pPr>
            <a:r>
              <a:rPr lang="en-IN" sz="2000" dirty="0">
                <a:solidFill>
                  <a:schemeClr val="bg1"/>
                </a:solidFill>
              </a:rPr>
              <a:t>  If geocoding fails, system returns </a:t>
            </a:r>
            <a:r>
              <a:rPr lang="en-IN" sz="2000" b="1" dirty="0">
                <a:solidFill>
                  <a:schemeClr val="bg1"/>
                </a:solidFill>
              </a:rPr>
              <a:t>Partial Verification</a:t>
            </a:r>
            <a:r>
              <a:rPr lang="en-IN" sz="2000" dirty="0">
                <a:solidFill>
                  <a:schemeClr val="bg1"/>
                </a:solidFill>
              </a:rPr>
              <a:t> instead of failing hard.</a:t>
            </a:r>
          </a:p>
          <a:p>
            <a:endParaRPr lang="en-IN" sz="2000" dirty="0">
              <a:solidFill>
                <a:schemeClr val="bg1"/>
              </a:solidFill>
            </a:endParaRPr>
          </a:p>
          <a:p>
            <a:pPr>
              <a:buNone/>
            </a:pPr>
            <a:r>
              <a:rPr lang="en-IN" sz="2000" b="1" dirty="0">
                <a:solidFill>
                  <a:schemeClr val="bg1"/>
                </a:solidFill>
              </a:rPr>
              <a:t>Future Enhancements</a:t>
            </a:r>
            <a:endParaRPr lang="en-IN" sz="2000" dirty="0">
              <a:solidFill>
                <a:schemeClr val="bg1"/>
              </a:solidFill>
            </a:endParaRPr>
          </a:p>
          <a:p>
            <a:pPr>
              <a:lnSpc>
                <a:spcPct val="150000"/>
              </a:lnSpc>
              <a:buFont typeface="Arial" panose="020B0604020202020204" pitchFamily="34" charset="0"/>
              <a:buChar char="•"/>
            </a:pPr>
            <a:r>
              <a:rPr lang="en-IN" sz="2000" b="1" dirty="0">
                <a:solidFill>
                  <a:schemeClr val="bg1"/>
                </a:solidFill>
              </a:rPr>
              <a:t>  OCR Module</a:t>
            </a:r>
            <a:r>
              <a:rPr lang="en-IN" sz="2000" dirty="0">
                <a:solidFill>
                  <a:schemeClr val="bg1"/>
                </a:solidFill>
              </a:rPr>
              <a:t> – Computer vision for reading physical license certificates.</a:t>
            </a:r>
          </a:p>
          <a:p>
            <a:pPr>
              <a:buFont typeface="Arial" panose="020B0604020202020204" pitchFamily="34" charset="0"/>
              <a:buChar char="•"/>
            </a:pPr>
            <a:r>
              <a:rPr lang="en-IN" sz="2000" b="1" dirty="0">
                <a:solidFill>
                  <a:schemeClr val="bg1"/>
                </a:solidFill>
              </a:rPr>
              <a:t>  Blockchain Ledger</a:t>
            </a:r>
            <a:r>
              <a:rPr lang="en-IN" sz="2000" dirty="0">
                <a:solidFill>
                  <a:schemeClr val="bg1"/>
                </a:solidFill>
              </a:rPr>
              <a:t> – Immutable trail of all verification checks for audits.</a:t>
            </a:r>
          </a:p>
          <a:p>
            <a:pPr>
              <a:buFont typeface="Arial" panose="020B0604020202020204" pitchFamily="34" charset="0"/>
              <a:buChar char="•"/>
            </a:pPr>
            <a:r>
              <a:rPr lang="en-IN" sz="2000" dirty="0">
                <a:solidFill>
                  <a:schemeClr val="bg1"/>
                </a:solidFill>
              </a:rPr>
              <a:t>  Additional risk models: network‑level anomaly detection, provider </a:t>
            </a:r>
            <a:r>
              <a:rPr lang="en-IN" sz="2000" dirty="0" err="1">
                <a:solidFill>
                  <a:schemeClr val="bg1"/>
                </a:solidFill>
              </a:rPr>
              <a:t>behavior</a:t>
            </a:r>
            <a:r>
              <a:rPr lang="en-IN" sz="2000" dirty="0">
                <a:solidFill>
                  <a:schemeClr val="bg1"/>
                </a:solidFill>
              </a:rPr>
              <a:t> scoring.</a:t>
            </a:r>
          </a:p>
        </p:txBody>
      </p:sp>
      <p:cxnSp>
        <p:nvCxnSpPr>
          <p:cNvPr id="3" name="Straight Connector 2">
            <a:extLst>
              <a:ext uri="{FF2B5EF4-FFF2-40B4-BE49-F238E27FC236}">
                <a16:creationId xmlns:a16="http://schemas.microsoft.com/office/drawing/2014/main" id="{F64B2CA6-14A5-1B24-0971-C5D0D9C7A9AC}"/>
              </a:ext>
            </a:extLst>
          </p:cNvPr>
          <p:cNvCxnSpPr>
            <a:cxnSpLocks/>
          </p:cNvCxnSpPr>
          <p:nvPr/>
        </p:nvCxnSpPr>
        <p:spPr>
          <a:xfrm>
            <a:off x="422867" y="1198475"/>
            <a:ext cx="0" cy="245443"/>
          </a:xfrm>
          <a:prstGeom prst="line">
            <a:avLst/>
          </a:prstGeom>
          <a:noFill/>
          <a:ln w="50800" cap="rnd" cmpd="sng" algn="ctr">
            <a:gradFill>
              <a:gsLst>
                <a:gs pos="30000">
                  <a:srgbClr val="FFE600"/>
                </a:gs>
                <a:gs pos="59000">
                  <a:srgbClr val="FF32FF"/>
                </a:gs>
                <a:gs pos="100000">
                  <a:srgbClr val="32FFFF"/>
                </a:gs>
              </a:gsLst>
              <a:lin ang="5400000" scaled="1"/>
            </a:gradFill>
            <a:prstDash val="solid"/>
            <a:tailEnd type="none"/>
          </a:ln>
          <a:effectLst/>
        </p:spPr>
      </p:cxnSp>
    </p:spTree>
    <p:extLst>
      <p:ext uri="{BB962C8B-B14F-4D97-AF65-F5344CB8AC3E}">
        <p14:creationId xmlns:p14="http://schemas.microsoft.com/office/powerpoint/2010/main" val="892552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342868-A615-6187-9598-9465406C4380}"/>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a16="http://schemas.microsoft.com/office/drawing/2014/main" id="{77BBEC7E-A416-DA3F-CB7C-3EE3F5025C23}"/>
              </a:ext>
            </a:extLst>
          </p:cNvPr>
          <p:cNvPicPr>
            <a:picLocks noChangeAspect="1"/>
          </p:cNvPicPr>
          <p:nvPr/>
        </p:nvPicPr>
        <p:blipFill>
          <a:blip r:embed="rId3" cstate="print">
            <a:extLst>
              <a:ext uri="{28A0092B-C50C-407E-A947-70E740481C1C}">
                <a14:useLocalDpi xmlns:a14="http://schemas.microsoft.com/office/drawing/2010/main" val="0"/>
              </a:ext>
            </a:extLst>
          </a:blip>
          <a:srcRect t="35912" b="23233"/>
          <a:stretch/>
        </p:blipFill>
        <p:spPr>
          <a:xfrm>
            <a:off x="8470758" y="430745"/>
            <a:ext cx="3721242" cy="221723"/>
          </a:xfrm>
          <a:prstGeom prst="rect">
            <a:avLst/>
          </a:prstGeom>
        </p:spPr>
      </p:pic>
      <p:sp>
        <p:nvSpPr>
          <p:cNvPr id="4" name="Title 3">
            <a:extLst>
              <a:ext uri="{FF2B5EF4-FFF2-40B4-BE49-F238E27FC236}">
                <a16:creationId xmlns:a16="http://schemas.microsoft.com/office/drawing/2014/main" id="{15FD985E-AEE7-803C-70B8-350A495C4EB6}"/>
              </a:ext>
            </a:extLst>
          </p:cNvPr>
          <p:cNvSpPr>
            <a:spLocks noGrp="1"/>
          </p:cNvSpPr>
          <p:nvPr>
            <p:ph type="title"/>
          </p:nvPr>
        </p:nvSpPr>
        <p:spPr>
          <a:xfrm>
            <a:off x="483828" y="337031"/>
            <a:ext cx="8599212" cy="470898"/>
          </a:xfrm>
        </p:spPr>
        <p:txBody>
          <a:bodyPr/>
          <a:lstStyle/>
          <a:p>
            <a:pPr>
              <a:lnSpc>
                <a:spcPct val="100000"/>
              </a:lnSpc>
            </a:pPr>
            <a:r>
              <a:rPr lang="en-US" b="0" dirty="0" err="1">
                <a:latin typeface="Georgia" panose="02040502050405020303" pitchFamily="18" charset="0"/>
                <a:cs typeface="Arial"/>
              </a:rPr>
              <a:t>HealthGuard</a:t>
            </a:r>
            <a:r>
              <a:rPr lang="en-US" b="0" dirty="0">
                <a:latin typeface="Georgia" panose="02040502050405020303" pitchFamily="18" charset="0"/>
                <a:cs typeface="Arial"/>
              </a:rPr>
              <a:t> AI – End‑to‑End Verification Journey</a:t>
            </a:r>
            <a:endParaRPr lang="en-US" b="0" dirty="0">
              <a:latin typeface="Georgia" panose="02040502050405020303" pitchFamily="18" charset="0"/>
            </a:endParaRPr>
          </a:p>
        </p:txBody>
      </p:sp>
      <p:pic>
        <p:nvPicPr>
          <p:cNvPr id="20" name="Picture 19" descr="A screenshot of a computer&#10;&#10;AI-generated content may be incorrect.">
            <a:extLst>
              <a:ext uri="{FF2B5EF4-FFF2-40B4-BE49-F238E27FC236}">
                <a16:creationId xmlns:a16="http://schemas.microsoft.com/office/drawing/2014/main" id="{C4CA8286-3AF8-CD96-54FD-42D0F89B7A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67040" y="1388962"/>
            <a:ext cx="4781167" cy="4670384"/>
          </a:xfrm>
          <a:prstGeom prst="rect">
            <a:avLst/>
          </a:prstGeom>
        </p:spPr>
      </p:pic>
      <p:sp>
        <p:nvSpPr>
          <p:cNvPr id="22" name="TextBox 21">
            <a:extLst>
              <a:ext uri="{FF2B5EF4-FFF2-40B4-BE49-F238E27FC236}">
                <a16:creationId xmlns:a16="http://schemas.microsoft.com/office/drawing/2014/main" id="{6F0EBF0D-21B0-197A-22F6-1BBBCE99D6E6}"/>
              </a:ext>
            </a:extLst>
          </p:cNvPr>
          <p:cNvSpPr txBox="1"/>
          <p:nvPr/>
        </p:nvSpPr>
        <p:spPr>
          <a:xfrm>
            <a:off x="343793" y="1102898"/>
            <a:ext cx="6627278" cy="5216813"/>
          </a:xfrm>
          <a:prstGeom prst="rect">
            <a:avLst/>
          </a:prstGeom>
          <a:noFill/>
        </p:spPr>
        <p:txBody>
          <a:bodyPr wrap="square">
            <a:spAutoFit/>
          </a:bodyPr>
          <a:lstStyle/>
          <a:p>
            <a:pPr>
              <a:buNone/>
            </a:pPr>
            <a:r>
              <a:rPr lang="en-US" dirty="0">
                <a:solidFill>
                  <a:schemeClr val="bg1"/>
                </a:solidFill>
              </a:rPr>
              <a:t>This screen flow shows the </a:t>
            </a:r>
            <a:r>
              <a:rPr lang="en-US" b="1" dirty="0">
                <a:solidFill>
                  <a:schemeClr val="bg1"/>
                </a:solidFill>
              </a:rPr>
              <a:t>end‑to‑end journey</a:t>
            </a:r>
            <a:r>
              <a:rPr lang="en-US" dirty="0">
                <a:solidFill>
                  <a:schemeClr val="bg1"/>
                </a:solidFill>
              </a:rPr>
              <a:t> inside the </a:t>
            </a:r>
            <a:r>
              <a:rPr lang="en-US" dirty="0" err="1">
                <a:solidFill>
                  <a:schemeClr val="bg1"/>
                </a:solidFill>
              </a:rPr>
              <a:t>HealthGuard</a:t>
            </a:r>
            <a:r>
              <a:rPr lang="en-US" dirty="0">
                <a:solidFill>
                  <a:schemeClr val="bg1"/>
                </a:solidFill>
              </a:rPr>
              <a:t> AI dashboard:</a:t>
            </a:r>
          </a:p>
          <a:p>
            <a:pPr>
              <a:buNone/>
            </a:pPr>
            <a:endParaRPr lang="en-US" dirty="0">
              <a:solidFill>
                <a:schemeClr val="bg1"/>
              </a:solidFill>
            </a:endParaRPr>
          </a:p>
          <a:p>
            <a:pPr marL="342900" indent="-342900">
              <a:buAutoNum type="arabicPeriod"/>
            </a:pPr>
            <a:r>
              <a:rPr lang="en-US" b="1" dirty="0">
                <a:solidFill>
                  <a:schemeClr val="bg1"/>
                </a:solidFill>
              </a:rPr>
              <a:t>Input Screen (left)</a:t>
            </a:r>
            <a:r>
              <a:rPr lang="en-US" dirty="0">
                <a:solidFill>
                  <a:schemeClr val="bg1"/>
                </a:solidFill>
              </a:rPr>
              <a:t> – Network Manager enters provider name, registration number, specialty and clinic address, then clicks </a:t>
            </a:r>
            <a:r>
              <a:rPr lang="en-US" b="1" dirty="0">
                <a:solidFill>
                  <a:schemeClr val="bg1"/>
                </a:solidFill>
              </a:rPr>
              <a:t>“Validate Provider”</a:t>
            </a:r>
            <a:r>
              <a:rPr lang="en-US" dirty="0">
                <a:solidFill>
                  <a:schemeClr val="bg1"/>
                </a:solidFill>
              </a:rPr>
              <a:t> to trigger the check.</a:t>
            </a:r>
          </a:p>
          <a:p>
            <a:endParaRPr lang="en-US" dirty="0">
              <a:solidFill>
                <a:schemeClr val="bg1"/>
              </a:solidFill>
            </a:endParaRPr>
          </a:p>
          <a:p>
            <a:r>
              <a:rPr lang="en-US" b="1" dirty="0">
                <a:solidFill>
                  <a:schemeClr val="bg1"/>
                </a:solidFill>
              </a:rPr>
              <a:t>2. Validation Dashboard (middle)</a:t>
            </a:r>
            <a:r>
              <a:rPr lang="en-US" dirty="0">
                <a:solidFill>
                  <a:schemeClr val="bg1"/>
                </a:solidFill>
              </a:rPr>
              <a:t> – Results appear in one view:</a:t>
            </a:r>
          </a:p>
          <a:p>
            <a:pPr marL="742950" lvl="1" indent="-285750">
              <a:lnSpc>
                <a:spcPct val="150000"/>
              </a:lnSpc>
              <a:buFont typeface="Arial" panose="020B0604020202020204" pitchFamily="34" charset="0"/>
              <a:buChar char="•"/>
            </a:pPr>
            <a:r>
              <a:rPr lang="en-US" dirty="0">
                <a:solidFill>
                  <a:schemeClr val="bg1"/>
                </a:solidFill>
              </a:rPr>
              <a:t>Trust Score (0–100) and overall </a:t>
            </a:r>
            <a:r>
              <a:rPr lang="en-US" b="1" dirty="0">
                <a:solidFill>
                  <a:schemeClr val="bg1"/>
                </a:solidFill>
              </a:rPr>
              <a:t>VERIFIED / FLAGGED</a:t>
            </a:r>
            <a:r>
              <a:rPr lang="en-US" dirty="0">
                <a:solidFill>
                  <a:schemeClr val="bg1"/>
                </a:solidFill>
              </a:rPr>
              <a:t> status</a:t>
            </a:r>
          </a:p>
          <a:p>
            <a:pPr marL="742950" lvl="1" indent="-285750">
              <a:buFont typeface="Arial" panose="020B0604020202020204" pitchFamily="34" charset="0"/>
              <a:buChar char="•"/>
            </a:pPr>
            <a:r>
              <a:rPr lang="en-US" dirty="0">
                <a:solidFill>
                  <a:schemeClr val="bg1"/>
                </a:solidFill>
              </a:rPr>
              <a:t>Provider profile card (identity, qualification, registry, address)</a:t>
            </a:r>
          </a:p>
          <a:p>
            <a:pPr marL="742950" lvl="1" indent="-285750">
              <a:buFont typeface="Arial" panose="020B0604020202020204" pitchFamily="34" charset="0"/>
              <a:buChar char="•"/>
            </a:pPr>
            <a:r>
              <a:rPr lang="en-US" dirty="0">
                <a:solidFill>
                  <a:schemeClr val="bg1"/>
                </a:solidFill>
              </a:rPr>
              <a:t>Evidence panels for </a:t>
            </a:r>
            <a:r>
              <a:rPr lang="en-US" b="1" dirty="0">
                <a:solidFill>
                  <a:schemeClr val="bg1"/>
                </a:solidFill>
              </a:rPr>
              <a:t>registry lookup</a:t>
            </a:r>
            <a:r>
              <a:rPr lang="en-US" dirty="0">
                <a:solidFill>
                  <a:schemeClr val="bg1"/>
                </a:solidFill>
              </a:rPr>
              <a:t> and </a:t>
            </a:r>
            <a:r>
              <a:rPr lang="en-US" b="1" dirty="0">
                <a:solidFill>
                  <a:schemeClr val="bg1"/>
                </a:solidFill>
              </a:rPr>
              <a:t>map‑based geolocation</a:t>
            </a:r>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Recommended verified providers plus recent checks for quick audit</a:t>
            </a:r>
          </a:p>
          <a:p>
            <a:pPr lvl="1"/>
            <a:endParaRPr lang="en-US" dirty="0">
              <a:solidFill>
                <a:schemeClr val="bg1"/>
              </a:solidFill>
            </a:endParaRPr>
          </a:p>
          <a:p>
            <a:r>
              <a:rPr lang="en-US" b="1" dirty="0">
                <a:solidFill>
                  <a:schemeClr val="bg1"/>
                </a:solidFill>
              </a:rPr>
              <a:t>3. PDF Report (right)</a:t>
            </a:r>
            <a:r>
              <a:rPr lang="en-US" dirty="0">
                <a:solidFill>
                  <a:schemeClr val="bg1"/>
                </a:solidFill>
              </a:rPr>
              <a:t> – A one‑click </a:t>
            </a:r>
            <a:r>
              <a:rPr lang="en-US" b="1" dirty="0">
                <a:solidFill>
                  <a:schemeClr val="bg1"/>
                </a:solidFill>
              </a:rPr>
              <a:t>Provider Validation Report</a:t>
            </a:r>
            <a:r>
              <a:rPr lang="en-US" dirty="0">
                <a:solidFill>
                  <a:schemeClr val="bg1"/>
                </a:solidFill>
              </a:rPr>
              <a:t> summarizes key fields, final status and geospatial evidence, giving FCU/compliance teams an auditable record.</a:t>
            </a:r>
          </a:p>
        </p:txBody>
      </p:sp>
      <p:cxnSp>
        <p:nvCxnSpPr>
          <p:cNvPr id="23" name="Straight Connector 22">
            <a:extLst>
              <a:ext uri="{FF2B5EF4-FFF2-40B4-BE49-F238E27FC236}">
                <a16:creationId xmlns:a16="http://schemas.microsoft.com/office/drawing/2014/main" id="{D60008F8-6C2F-8E72-F634-59F3DEEB2511}"/>
              </a:ext>
            </a:extLst>
          </p:cNvPr>
          <p:cNvCxnSpPr>
            <a:cxnSpLocks/>
          </p:cNvCxnSpPr>
          <p:nvPr/>
        </p:nvCxnSpPr>
        <p:spPr>
          <a:xfrm>
            <a:off x="343793" y="1143519"/>
            <a:ext cx="0" cy="245443"/>
          </a:xfrm>
          <a:prstGeom prst="line">
            <a:avLst/>
          </a:prstGeom>
          <a:noFill/>
          <a:ln w="50800" cap="rnd" cmpd="sng" algn="ctr">
            <a:gradFill>
              <a:gsLst>
                <a:gs pos="30000">
                  <a:srgbClr val="FFE600"/>
                </a:gs>
                <a:gs pos="59000">
                  <a:srgbClr val="FF32FF"/>
                </a:gs>
                <a:gs pos="100000">
                  <a:srgbClr val="32FFFF"/>
                </a:gs>
              </a:gsLst>
              <a:lin ang="5400000" scaled="1"/>
            </a:gradFill>
            <a:prstDash val="solid"/>
            <a:tailEnd type="none"/>
          </a:ln>
          <a:effectLst/>
        </p:spPr>
      </p:cxnSp>
    </p:spTree>
    <p:extLst>
      <p:ext uri="{BB962C8B-B14F-4D97-AF65-F5344CB8AC3E}">
        <p14:creationId xmlns:p14="http://schemas.microsoft.com/office/powerpoint/2010/main" val="2643488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34E4D0-5965-4616-70B9-BE85981982EC}"/>
            </a:ext>
          </a:extLst>
        </p:cNvPr>
        <p:cNvGrpSpPr/>
        <p:nvPr/>
      </p:nvGrpSpPr>
      <p:grpSpPr>
        <a:xfrm>
          <a:off x="0" y="0"/>
          <a:ext cx="0" cy="0"/>
          <a:chOff x="0" y="0"/>
          <a:chExt cx="0" cy="0"/>
        </a:xfrm>
      </p:grpSpPr>
      <p:pic>
        <p:nvPicPr>
          <p:cNvPr id="8" name="Picture 7" descr="A blue and red light&#10;&#10;Description automatically generated with medium confidence">
            <a:extLst>
              <a:ext uri="{FF2B5EF4-FFF2-40B4-BE49-F238E27FC236}">
                <a16:creationId xmlns:a16="http://schemas.microsoft.com/office/drawing/2014/main" id="{B13C0B0A-2308-FC4B-30AC-045A8B02D83F}"/>
              </a:ext>
            </a:extLst>
          </p:cNvPr>
          <p:cNvPicPr>
            <a:picLocks noChangeAspect="1"/>
          </p:cNvPicPr>
          <p:nvPr/>
        </p:nvPicPr>
        <p:blipFill rotWithShape="1">
          <a:blip r:embed="rId5">
            <a:extLst>
              <a:ext uri="{28A0092B-C50C-407E-A947-70E740481C1C}">
                <a14:useLocalDpi xmlns:a14="http://schemas.microsoft.com/office/drawing/2010/main" val="0"/>
              </a:ext>
            </a:extLst>
          </a:blip>
          <a:srcRect l="37539" t="29743" r="11306" b="1755"/>
          <a:stretch/>
        </p:blipFill>
        <p:spPr>
          <a:xfrm>
            <a:off x="0" y="1785"/>
            <a:ext cx="12192000" cy="6854430"/>
          </a:xfrm>
          <a:prstGeom prst="rect">
            <a:avLst/>
          </a:prstGeom>
        </p:spPr>
      </p:pic>
      <p:sp>
        <p:nvSpPr>
          <p:cNvPr id="9" name="Rectangle 8">
            <a:extLst>
              <a:ext uri="{FF2B5EF4-FFF2-40B4-BE49-F238E27FC236}">
                <a16:creationId xmlns:a16="http://schemas.microsoft.com/office/drawing/2014/main" id="{40789F88-D714-99A9-8A21-8F5023A345E9}"/>
              </a:ext>
            </a:extLst>
          </p:cNvPr>
          <p:cNvSpPr/>
          <p:nvPr/>
        </p:nvSpPr>
        <p:spPr>
          <a:xfrm>
            <a:off x="358815" y="625034"/>
            <a:ext cx="11470511" cy="5659980"/>
          </a:xfrm>
          <a:prstGeom prst="rect">
            <a:avLst/>
          </a:prstGeom>
          <a:noFill/>
          <a:ln w="38100" cap="flat" cmpd="sng" algn="ctr">
            <a:solidFill>
              <a:sysClr val="window" lastClr="FFFFFF"/>
            </a:solidFill>
            <a:prstDash val="solid"/>
          </a:ln>
          <a:effectLst/>
        </p:spPr>
        <p:txBody>
          <a:bodyPr rtlCol="0" anchor="t" anchorCtr="0"/>
          <a:lstStyle/>
          <a:p>
            <a:pPr marL="0" marR="0" lvl="0" indent="0" algn="ctr" defTabSz="913943" eaLnBrk="1" fontAlgn="auto" latinLnBrk="0" hangingPunct="1">
              <a:lnSpc>
                <a:spcPct val="100000"/>
              </a:lnSpc>
              <a:spcBef>
                <a:spcPts val="0"/>
              </a:spcBef>
              <a:spcAft>
                <a:spcPts val="0"/>
              </a:spcAft>
              <a:buClrTx/>
              <a:buSzTx/>
              <a:buFontTx/>
              <a:buNone/>
              <a:tabLst/>
              <a:defRPr/>
            </a:pPr>
            <a:endParaRPr kumimoji="0" lang="en-IN" sz="1199" b="0" i="0" u="none" strike="noStrike" kern="0" cap="none" spc="0" normalizeH="0" baseline="0" noProof="0" dirty="0">
              <a:ln>
                <a:noFill/>
              </a:ln>
              <a:solidFill>
                <a:srgbClr val="2E2E38"/>
              </a:solidFill>
              <a:effectLst/>
              <a:uLnTx/>
              <a:uFillTx/>
              <a:latin typeface="EYInterstate Light"/>
              <a:ea typeface="+mn-ea"/>
              <a:cs typeface="+mn-cs"/>
            </a:endParaRPr>
          </a:p>
        </p:txBody>
      </p:sp>
      <p:pic>
        <p:nvPicPr>
          <p:cNvPr id="11" name="Picture 10" descr="A blue and red light&#10;&#10;Description automatically generated with medium confidence">
            <a:extLst>
              <a:ext uri="{FF2B5EF4-FFF2-40B4-BE49-F238E27FC236}">
                <a16:creationId xmlns:a16="http://schemas.microsoft.com/office/drawing/2014/main" id="{9FBF6D73-9DAC-36D7-E294-23C4B57817B9}"/>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36560" b="91347" l="42361" r="88445">
                        <a14:foregroundMark x1="84472" y1="52731" x2="86515" y2="61547"/>
                        <a14:foregroundMark x1="86515" y1="61547" x2="87446" y2="55003"/>
                        <a14:foregroundMark x1="87446" y1="55003" x2="85358" y2="48459"/>
                        <a14:foregroundMark x1="85358" y1="48459" x2="87968" y2="60357"/>
                        <a14:foregroundMark x1="87968" y1="60357" x2="88445" y2="61385"/>
                      </a14:backgroundRemoval>
                    </a14:imgEffect>
                  </a14:imgLayer>
                </a14:imgProps>
              </a:ext>
              <a:ext uri="{28A0092B-C50C-407E-A947-70E740481C1C}">
                <a14:useLocalDpi xmlns:a14="http://schemas.microsoft.com/office/drawing/2010/main" val="0"/>
              </a:ext>
            </a:extLst>
          </a:blip>
          <a:srcRect l="78668" t="47401" r="11307" b="1755"/>
          <a:stretch/>
        </p:blipFill>
        <p:spPr>
          <a:xfrm>
            <a:off x="9802470" y="1768705"/>
            <a:ext cx="2389530" cy="5087510"/>
          </a:xfrm>
          <a:prstGeom prst="rect">
            <a:avLst/>
          </a:prstGeom>
        </p:spPr>
      </p:pic>
      <p:pic>
        <p:nvPicPr>
          <p:cNvPr id="2" name="Screen Recording 2025-12-17 215414">
            <a:hlinkClick r:id="" action="ppaction://media"/>
            <a:extLst>
              <a:ext uri="{FF2B5EF4-FFF2-40B4-BE49-F238E27FC236}">
                <a16:creationId xmlns:a16="http://schemas.microsoft.com/office/drawing/2014/main" id="{35D161B5-DCE2-D375-FF0C-AD9F917C7F7F}"/>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472023" y="760540"/>
            <a:ext cx="11247954" cy="5336920"/>
          </a:xfrm>
          <a:prstGeom prst="rect">
            <a:avLst/>
          </a:prstGeom>
        </p:spPr>
      </p:pic>
    </p:spTree>
    <p:extLst>
      <p:ext uri="{BB962C8B-B14F-4D97-AF65-F5344CB8AC3E}">
        <p14:creationId xmlns:p14="http://schemas.microsoft.com/office/powerpoint/2010/main" val="3754853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03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48B2C-5C2D-8580-56FB-BD3BAFAFF66C}"/>
            </a:ext>
          </a:extLst>
        </p:cNvPr>
        <p:cNvGrpSpPr/>
        <p:nvPr/>
      </p:nvGrpSpPr>
      <p:grpSpPr>
        <a:xfrm>
          <a:off x="0" y="0"/>
          <a:ext cx="0" cy="0"/>
          <a:chOff x="0" y="0"/>
          <a:chExt cx="0" cy="0"/>
        </a:xfrm>
      </p:grpSpPr>
      <p:sp>
        <p:nvSpPr>
          <p:cNvPr id="25" name="Rectangle: Rounded Corners 24">
            <a:extLst>
              <a:ext uri="{FF2B5EF4-FFF2-40B4-BE49-F238E27FC236}">
                <a16:creationId xmlns:a16="http://schemas.microsoft.com/office/drawing/2014/main" id="{4F6F948E-EB1C-052D-D087-CEE3270C4F17}"/>
              </a:ext>
            </a:extLst>
          </p:cNvPr>
          <p:cNvSpPr/>
          <p:nvPr/>
        </p:nvSpPr>
        <p:spPr>
          <a:xfrm rot="16200000">
            <a:off x="1271653" y="2340563"/>
            <a:ext cx="4917752" cy="3890983"/>
          </a:xfrm>
          <a:prstGeom prst="roundRect">
            <a:avLst>
              <a:gd name="adj" fmla="val 4170"/>
            </a:avLst>
          </a:prstGeom>
          <a:gradFill>
            <a:gsLst>
              <a:gs pos="0">
                <a:schemeClr val="tx1">
                  <a:lumMod val="90000"/>
                  <a:lumOff val="10000"/>
                  <a:alpha val="0"/>
                </a:schemeClr>
              </a:gs>
              <a:gs pos="100000">
                <a:schemeClr val="tx1">
                  <a:lumMod val="50000"/>
                  <a:lumOff val="50000"/>
                  <a:alpha val="29000"/>
                </a:schemeClr>
              </a:gs>
            </a:gsLst>
            <a:lin ang="0" scaled="0"/>
          </a:gradFill>
          <a:ln w="12700">
            <a:gradFill>
              <a:gsLst>
                <a:gs pos="0">
                  <a:schemeClr val="tx1">
                    <a:lumMod val="75000"/>
                    <a:lumOff val="25000"/>
                    <a:alpha val="0"/>
                  </a:schemeClr>
                </a:gs>
                <a:gs pos="42000">
                  <a:schemeClr val="tx1">
                    <a:lumMod val="50000"/>
                    <a:lumOff val="50000"/>
                    <a:alpha val="59000"/>
                  </a:schemeClr>
                </a:gs>
              </a:gsLst>
              <a:lin ang="0" scaled="0"/>
            </a:gradFill>
            <a:miter lim="800000"/>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nchorCtr="0"/>
          <a:lstStyle/>
          <a:p>
            <a:pPr marL="252000" marR="0" lvl="0" indent="-252000" algn="l" defTabSz="914400" rtl="0" eaLnBrk="1" fontAlgn="auto" latinLnBrk="0" hangingPunct="1">
              <a:lnSpc>
                <a:spcPct val="90000"/>
              </a:lnSpc>
              <a:spcBef>
                <a:spcPts val="400"/>
              </a:spcBef>
              <a:spcAft>
                <a:spcPts val="400"/>
              </a:spcAft>
              <a:buClr>
                <a:srgbClr val="FFE600"/>
              </a:buClr>
              <a:buSzTx/>
              <a:buFont typeface="Wingdings" pitchFamily="2" charset="2"/>
              <a:buChar char="§"/>
              <a:tabLst/>
              <a:defRPr/>
            </a:pPr>
            <a:endParaRPr kumimoji="0" lang="en-IN" sz="2000" b="0" i="0" u="none" strike="noStrike" kern="1200" cap="none" spc="0" normalizeH="0" baseline="0" noProof="0" err="1">
              <a:ln>
                <a:noFill/>
              </a:ln>
              <a:solidFill>
                <a:srgbClr val="1A1A24"/>
              </a:solidFill>
              <a:effectLst/>
              <a:uLnTx/>
              <a:uFillTx/>
              <a:latin typeface="EYInterstate Light"/>
              <a:ea typeface="+mn-ea"/>
              <a:cs typeface="+mn-cs"/>
            </a:endParaRPr>
          </a:p>
        </p:txBody>
      </p:sp>
      <p:pic>
        <p:nvPicPr>
          <p:cNvPr id="5" name="Picture 4" descr="A colorful waves on a black background&#10;&#10;Description automatically generated">
            <a:extLst>
              <a:ext uri="{FF2B5EF4-FFF2-40B4-BE49-F238E27FC236}">
                <a16:creationId xmlns:a16="http://schemas.microsoft.com/office/drawing/2014/main" id="{2743FD0C-E42F-CF81-A5CA-9DD2910A8D96}"/>
              </a:ext>
            </a:extLst>
          </p:cNvPr>
          <p:cNvPicPr>
            <a:picLocks noChangeAspect="1"/>
          </p:cNvPicPr>
          <p:nvPr/>
        </p:nvPicPr>
        <p:blipFill>
          <a:blip r:embed="rId3" cstate="print">
            <a:extLst>
              <a:ext uri="{28A0092B-C50C-407E-A947-70E740481C1C}">
                <a14:useLocalDpi xmlns:a14="http://schemas.microsoft.com/office/drawing/2010/main" val="0"/>
              </a:ext>
            </a:extLst>
          </a:blip>
          <a:srcRect t="35912" b="23233"/>
          <a:stretch/>
        </p:blipFill>
        <p:spPr>
          <a:xfrm>
            <a:off x="6743731" y="379294"/>
            <a:ext cx="5448270" cy="324624"/>
          </a:xfrm>
          <a:prstGeom prst="rect">
            <a:avLst/>
          </a:prstGeom>
        </p:spPr>
      </p:pic>
      <p:sp>
        <p:nvSpPr>
          <p:cNvPr id="7" name="TextBox 6">
            <a:extLst>
              <a:ext uri="{FF2B5EF4-FFF2-40B4-BE49-F238E27FC236}">
                <a16:creationId xmlns:a16="http://schemas.microsoft.com/office/drawing/2014/main" id="{A4E9E076-27C4-C80E-7058-9ED8D84C808A}"/>
              </a:ext>
            </a:extLst>
          </p:cNvPr>
          <p:cNvSpPr txBox="1"/>
          <p:nvPr/>
        </p:nvSpPr>
        <p:spPr>
          <a:xfrm>
            <a:off x="454193" y="494862"/>
            <a:ext cx="6100232" cy="646331"/>
          </a:xfrm>
          <a:prstGeom prst="rect">
            <a:avLst/>
          </a:prstGeom>
          <a:noFill/>
        </p:spPr>
        <p:txBody>
          <a:bodyPr wrap="square">
            <a:spAutoFit/>
          </a:bodyPr>
          <a:lstStyle/>
          <a:p>
            <a:pPr>
              <a:buClr>
                <a:srgbClr val="000000"/>
              </a:buClr>
            </a:pPr>
            <a:r>
              <a:rPr lang="en-GB" b="1" kern="0" dirty="0">
                <a:solidFill>
                  <a:schemeClr val="tx2"/>
                </a:solidFill>
                <a:latin typeface="+mj-lt"/>
                <a:cs typeface="Arial"/>
                <a:sym typeface="Arial"/>
              </a:rPr>
              <a:t>Team Name : </a:t>
            </a:r>
            <a:r>
              <a:rPr lang="en-IN" dirty="0">
                <a:solidFill>
                  <a:schemeClr val="tx2"/>
                </a:solidFill>
              </a:rPr>
              <a:t>Neural Nexus</a:t>
            </a:r>
          </a:p>
          <a:p>
            <a:pPr>
              <a:buClr>
                <a:srgbClr val="000000"/>
              </a:buClr>
            </a:pPr>
            <a:endParaRPr lang="en-GB" kern="0" dirty="0">
              <a:solidFill>
                <a:schemeClr val="tx2"/>
              </a:solidFill>
              <a:latin typeface="+mj-lt"/>
              <a:ea typeface="Inter Light"/>
              <a:cs typeface="Inter Light"/>
              <a:sym typeface="Inter Light"/>
            </a:endParaRPr>
          </a:p>
        </p:txBody>
      </p:sp>
      <p:sp>
        <p:nvSpPr>
          <p:cNvPr id="19" name="TextBox 18">
            <a:extLst>
              <a:ext uri="{FF2B5EF4-FFF2-40B4-BE49-F238E27FC236}">
                <a16:creationId xmlns:a16="http://schemas.microsoft.com/office/drawing/2014/main" id="{5CE099A2-F854-388F-B57C-1F7CEAFD3BE1}"/>
              </a:ext>
            </a:extLst>
          </p:cNvPr>
          <p:cNvSpPr txBox="1"/>
          <p:nvPr/>
        </p:nvSpPr>
        <p:spPr>
          <a:xfrm>
            <a:off x="454193" y="902093"/>
            <a:ext cx="7903744" cy="1200329"/>
          </a:xfrm>
          <a:prstGeom prst="rect">
            <a:avLst/>
          </a:prstGeom>
          <a:noFill/>
        </p:spPr>
        <p:txBody>
          <a:bodyPr wrap="square">
            <a:spAutoFit/>
          </a:bodyPr>
          <a:lstStyle/>
          <a:p>
            <a:pPr>
              <a:buClr>
                <a:srgbClr val="000000"/>
              </a:buClr>
            </a:pPr>
            <a:r>
              <a:rPr lang="en-GB" b="1" kern="0" dirty="0">
                <a:solidFill>
                  <a:schemeClr val="tx2"/>
                </a:solidFill>
                <a:latin typeface="+mj-lt"/>
                <a:cs typeface="Arial"/>
                <a:sym typeface="Arial"/>
              </a:rPr>
              <a:t>Problem Statement : </a:t>
            </a:r>
            <a:r>
              <a:rPr lang="en-US" dirty="0">
                <a:solidFill>
                  <a:schemeClr val="tx2"/>
                </a:solidFill>
              </a:rPr>
              <a:t>IT/BPM (FirstSource) - Provider Data Validation and Directory Management Agent for Healthcare Payers</a:t>
            </a:r>
          </a:p>
          <a:p>
            <a:pPr>
              <a:buClr>
                <a:srgbClr val="000000"/>
              </a:buClr>
            </a:pPr>
            <a:endParaRPr lang="en-US" dirty="0">
              <a:solidFill>
                <a:schemeClr val="tx2"/>
              </a:solidFill>
            </a:endParaRPr>
          </a:p>
          <a:p>
            <a:pPr>
              <a:buClr>
                <a:srgbClr val="000000"/>
              </a:buClr>
              <a:buFont typeface="Arial"/>
              <a:buNone/>
            </a:pPr>
            <a:endParaRPr lang="en-GB" kern="0" dirty="0">
              <a:solidFill>
                <a:schemeClr val="tx2"/>
              </a:solidFill>
              <a:latin typeface="+mj-lt"/>
              <a:ea typeface="Inter Light"/>
              <a:cs typeface="Inter Light"/>
              <a:sym typeface="Inter Light"/>
            </a:endParaRPr>
          </a:p>
        </p:txBody>
      </p:sp>
      <p:sp>
        <p:nvSpPr>
          <p:cNvPr id="59" name="TextBox 58">
            <a:extLst>
              <a:ext uri="{FF2B5EF4-FFF2-40B4-BE49-F238E27FC236}">
                <a16:creationId xmlns:a16="http://schemas.microsoft.com/office/drawing/2014/main" id="{B6A5695F-E248-853B-2427-B6A83025EF55}"/>
              </a:ext>
            </a:extLst>
          </p:cNvPr>
          <p:cNvSpPr txBox="1"/>
          <p:nvPr/>
        </p:nvSpPr>
        <p:spPr>
          <a:xfrm>
            <a:off x="1998110" y="4258999"/>
            <a:ext cx="3512923" cy="1751235"/>
          </a:xfrm>
          <a:prstGeom prst="rect">
            <a:avLst/>
          </a:prstGeom>
          <a:noFill/>
        </p:spPr>
        <p:txBody>
          <a:bodyPr wrap="square" lIns="0" tIns="27418" rIns="0" bIns="0" rtlCol="0">
            <a:spAutoFit/>
          </a:bodyPr>
          <a:lstStyle/>
          <a:p>
            <a:pPr marL="0" algn="l" rtl="0" eaLnBrk="1" fontAlgn="b" latinLnBrk="0" hangingPunct="1">
              <a:buNone/>
            </a:pPr>
            <a:r>
              <a:rPr lang="en-IN" sz="1600" b="1" i="0" u="none" strike="noStrike" kern="1200" dirty="0">
                <a:solidFill>
                  <a:srgbClr val="FFFFFF"/>
                </a:solidFill>
                <a:effectLst/>
              </a:rPr>
              <a:t>Team Member 1  </a:t>
            </a:r>
          </a:p>
          <a:p>
            <a:pPr fontAlgn="b"/>
            <a:r>
              <a:rPr lang="en-IN" sz="1600" b="1" i="0" u="none" strike="noStrike" kern="1200" dirty="0">
                <a:solidFill>
                  <a:srgbClr val="FFFFFF"/>
                </a:solidFill>
                <a:effectLst/>
              </a:rPr>
              <a:t>Name : </a:t>
            </a:r>
            <a:r>
              <a:rPr lang="en-IN" sz="1600" b="0" i="0" u="none" strike="noStrike" kern="1200" dirty="0">
                <a:solidFill>
                  <a:srgbClr val="FFFFFF"/>
                </a:solidFill>
                <a:effectLst/>
              </a:rPr>
              <a:t>Mohammed Azeez Khan</a:t>
            </a:r>
            <a:r>
              <a:rPr lang="en-IN" sz="1600" b="0" i="0" u="none" strike="noStrike" kern="1200" dirty="0">
                <a:solidFill>
                  <a:schemeClr val="bg1"/>
                </a:solidFill>
                <a:effectLst/>
              </a:rPr>
              <a:t> </a:t>
            </a:r>
            <a:endParaRPr lang="en-IN" sz="1600" b="0" i="0" u="none" strike="noStrike" dirty="0">
              <a:solidFill>
                <a:schemeClr val="bg1"/>
              </a:solidFill>
              <a:effectLst/>
            </a:endParaRPr>
          </a:p>
          <a:p>
            <a:pPr fontAlgn="b"/>
            <a:r>
              <a:rPr lang="en-IN" sz="1600" b="1" i="0" u="none" strike="noStrike" kern="1200" dirty="0">
                <a:solidFill>
                  <a:srgbClr val="FFFFFF"/>
                </a:solidFill>
                <a:effectLst/>
              </a:rPr>
              <a:t>College name : </a:t>
            </a:r>
            <a:r>
              <a:rPr lang="en-IN" sz="1600" b="0" i="0" u="none" strike="noStrike" kern="1200" dirty="0">
                <a:solidFill>
                  <a:srgbClr val="FFFFFF"/>
                </a:solidFill>
                <a:effectLst/>
              </a:rPr>
              <a:t>National Institute of Technology, Warangal</a:t>
            </a:r>
            <a:endParaRPr lang="en-IN" sz="1600" b="0" i="0" u="none" strike="noStrike" dirty="0">
              <a:effectLst/>
            </a:endParaRPr>
          </a:p>
          <a:p>
            <a:pPr marL="0" algn="l" rtl="0" eaLnBrk="1" fontAlgn="b" latinLnBrk="0" hangingPunct="1">
              <a:buNone/>
            </a:pPr>
            <a:r>
              <a:rPr lang="en-IN" sz="1600" b="1" i="0" u="none" strike="noStrike" kern="1200" dirty="0">
                <a:solidFill>
                  <a:srgbClr val="FFFFFF"/>
                </a:solidFill>
                <a:effectLst/>
              </a:rPr>
              <a:t>Contact Detail : </a:t>
            </a:r>
            <a:r>
              <a:rPr lang="en-IN" sz="1600" dirty="0">
                <a:solidFill>
                  <a:srgbClr val="FFFFFF"/>
                </a:solidFill>
              </a:rPr>
              <a:t>9515703575</a:t>
            </a:r>
            <a:endParaRPr lang="en-IN" sz="1600" b="0" i="0" u="none" strike="noStrike" dirty="0">
              <a:effectLst/>
            </a:endParaRPr>
          </a:p>
          <a:p>
            <a:pPr marL="0" algn="l" rtl="0" eaLnBrk="1" fontAlgn="b" latinLnBrk="0" hangingPunct="1"/>
            <a:r>
              <a:rPr lang="en-IN" sz="1600" b="1" i="0" u="none" strike="noStrike" kern="1200" dirty="0">
                <a:solidFill>
                  <a:srgbClr val="FFFFFF"/>
                </a:solidFill>
                <a:effectLst/>
              </a:rPr>
              <a:t>Role in Solution Development : </a:t>
            </a:r>
            <a:r>
              <a:rPr lang="en-IN" sz="1600" i="0" u="none" strike="noStrike" kern="1200" dirty="0">
                <a:solidFill>
                  <a:srgbClr val="FFFFFF"/>
                </a:solidFill>
                <a:effectLst/>
              </a:rPr>
              <a:t>Agentic Logic &amp; Integration Lead</a:t>
            </a:r>
            <a:endParaRPr lang="en-IN" sz="1600" i="0" u="none" strike="noStrike" dirty="0">
              <a:effectLst/>
            </a:endParaRPr>
          </a:p>
        </p:txBody>
      </p:sp>
      <p:cxnSp>
        <p:nvCxnSpPr>
          <p:cNvPr id="61" name="Straight Connector 60">
            <a:extLst>
              <a:ext uri="{FF2B5EF4-FFF2-40B4-BE49-F238E27FC236}">
                <a16:creationId xmlns:a16="http://schemas.microsoft.com/office/drawing/2014/main" id="{E3893FAA-6335-B353-CC95-36E92533E2A1}"/>
              </a:ext>
            </a:extLst>
          </p:cNvPr>
          <p:cNvCxnSpPr>
            <a:cxnSpLocks/>
          </p:cNvCxnSpPr>
          <p:nvPr/>
        </p:nvCxnSpPr>
        <p:spPr>
          <a:xfrm>
            <a:off x="2206450" y="3997874"/>
            <a:ext cx="2932709" cy="0"/>
          </a:xfrm>
          <a:prstGeom prst="line">
            <a:avLst/>
          </a:prstGeom>
          <a:ln w="50800" cap="rnd">
            <a:gradFill>
              <a:gsLst>
                <a:gs pos="30000">
                  <a:schemeClr val="tx2"/>
                </a:gs>
                <a:gs pos="59000">
                  <a:srgbClr val="FF32FF"/>
                </a:gs>
                <a:gs pos="100000">
                  <a:srgbClr val="32FFFF"/>
                </a:gs>
              </a:gsLst>
              <a:lin ang="5400000" scaled="1"/>
            </a:gradFill>
            <a:tailEnd type="none"/>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A18A9E5B-FFEE-77A9-E774-8BE89432654E}"/>
              </a:ext>
            </a:extLst>
          </p:cNvPr>
          <p:cNvSpPr/>
          <p:nvPr/>
        </p:nvSpPr>
        <p:spPr>
          <a:xfrm rot="16200000">
            <a:off x="5980042" y="2340562"/>
            <a:ext cx="4917751" cy="3890983"/>
          </a:xfrm>
          <a:prstGeom prst="roundRect">
            <a:avLst>
              <a:gd name="adj" fmla="val 4170"/>
            </a:avLst>
          </a:prstGeom>
          <a:gradFill>
            <a:gsLst>
              <a:gs pos="0">
                <a:schemeClr val="tx1">
                  <a:lumMod val="90000"/>
                  <a:lumOff val="10000"/>
                  <a:alpha val="0"/>
                </a:schemeClr>
              </a:gs>
              <a:gs pos="100000">
                <a:schemeClr val="tx1">
                  <a:lumMod val="50000"/>
                  <a:lumOff val="50000"/>
                  <a:alpha val="29000"/>
                </a:schemeClr>
              </a:gs>
            </a:gsLst>
            <a:lin ang="0" scaled="0"/>
          </a:gradFill>
          <a:ln w="12700">
            <a:gradFill>
              <a:gsLst>
                <a:gs pos="0">
                  <a:schemeClr val="tx1">
                    <a:lumMod val="75000"/>
                    <a:lumOff val="25000"/>
                    <a:alpha val="0"/>
                  </a:schemeClr>
                </a:gs>
                <a:gs pos="42000">
                  <a:schemeClr val="tx1">
                    <a:lumMod val="50000"/>
                    <a:lumOff val="50000"/>
                    <a:alpha val="59000"/>
                  </a:schemeClr>
                </a:gs>
              </a:gsLst>
              <a:lin ang="0" scaled="0"/>
            </a:gradFill>
            <a:miter lim="800000"/>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nchorCtr="0"/>
          <a:lstStyle/>
          <a:p>
            <a:pPr marL="252000" marR="0" lvl="0" indent="-252000" algn="l" defTabSz="914400" rtl="0" eaLnBrk="1" fontAlgn="auto" latinLnBrk="0" hangingPunct="1">
              <a:lnSpc>
                <a:spcPct val="90000"/>
              </a:lnSpc>
              <a:spcBef>
                <a:spcPts val="400"/>
              </a:spcBef>
              <a:spcAft>
                <a:spcPts val="400"/>
              </a:spcAft>
              <a:buClr>
                <a:srgbClr val="FFE600"/>
              </a:buClr>
              <a:buSzTx/>
              <a:buFont typeface="Wingdings" pitchFamily="2" charset="2"/>
              <a:buChar char="§"/>
              <a:tabLst/>
              <a:defRPr/>
            </a:pPr>
            <a:endParaRPr kumimoji="0" lang="en-IN" sz="2000" b="0" i="0" u="none" strike="noStrike" kern="1200" cap="none" spc="0" normalizeH="0" baseline="0" noProof="0" err="1">
              <a:ln>
                <a:noFill/>
              </a:ln>
              <a:solidFill>
                <a:srgbClr val="1A1A24"/>
              </a:solidFill>
              <a:effectLst/>
              <a:uLnTx/>
              <a:uFillTx/>
              <a:latin typeface="EYInterstate Light"/>
              <a:ea typeface="+mn-ea"/>
              <a:cs typeface="+mn-cs"/>
            </a:endParaRPr>
          </a:p>
        </p:txBody>
      </p:sp>
      <p:sp>
        <p:nvSpPr>
          <p:cNvPr id="3" name="TextBox 2">
            <a:extLst>
              <a:ext uri="{FF2B5EF4-FFF2-40B4-BE49-F238E27FC236}">
                <a16:creationId xmlns:a16="http://schemas.microsoft.com/office/drawing/2014/main" id="{AF39E4FD-90ED-4422-EEA5-9AF0E7157F84}"/>
              </a:ext>
            </a:extLst>
          </p:cNvPr>
          <p:cNvSpPr txBox="1"/>
          <p:nvPr/>
        </p:nvSpPr>
        <p:spPr>
          <a:xfrm>
            <a:off x="6743731" y="4255031"/>
            <a:ext cx="3512923" cy="1751235"/>
          </a:xfrm>
          <a:prstGeom prst="rect">
            <a:avLst/>
          </a:prstGeom>
          <a:noFill/>
        </p:spPr>
        <p:txBody>
          <a:bodyPr wrap="square" lIns="0" tIns="27418" rIns="0" bIns="0" rtlCol="0">
            <a:spAutoFit/>
          </a:bodyPr>
          <a:lstStyle/>
          <a:p>
            <a:pPr marL="0" algn="l" rtl="0" eaLnBrk="1" fontAlgn="b" latinLnBrk="0" hangingPunct="1">
              <a:buNone/>
            </a:pPr>
            <a:r>
              <a:rPr lang="en-IN" sz="1600" b="1" i="0" u="none" strike="noStrike" kern="1200" dirty="0">
                <a:solidFill>
                  <a:srgbClr val="FFFFFF"/>
                </a:solidFill>
                <a:effectLst/>
              </a:rPr>
              <a:t>Team Member </a:t>
            </a:r>
            <a:r>
              <a:rPr lang="en-IN" sz="1600" b="1" dirty="0">
                <a:solidFill>
                  <a:srgbClr val="FFFFFF"/>
                </a:solidFill>
              </a:rPr>
              <a:t>2</a:t>
            </a:r>
            <a:r>
              <a:rPr lang="en-IN" sz="1600" b="1" i="0" u="none" strike="noStrike" kern="1200" dirty="0">
                <a:solidFill>
                  <a:srgbClr val="FFFFFF"/>
                </a:solidFill>
                <a:effectLst/>
              </a:rPr>
              <a:t>  </a:t>
            </a:r>
          </a:p>
          <a:p>
            <a:pPr marL="0" algn="l" rtl="0" eaLnBrk="1" fontAlgn="b" latinLnBrk="0" hangingPunct="1">
              <a:buNone/>
            </a:pPr>
            <a:r>
              <a:rPr lang="en-IN" sz="1600" b="1" i="0" u="none" strike="noStrike" kern="1200" dirty="0">
                <a:solidFill>
                  <a:srgbClr val="FFFFFF"/>
                </a:solidFill>
                <a:effectLst/>
              </a:rPr>
              <a:t>Name : </a:t>
            </a:r>
            <a:r>
              <a:rPr lang="en-IN" sz="1600" dirty="0">
                <a:solidFill>
                  <a:srgbClr val="FFFFFF"/>
                </a:solidFill>
              </a:rPr>
              <a:t>Ummul Faiz</a:t>
            </a:r>
            <a:endParaRPr lang="en-IN" sz="1600" b="0" i="0" u="none" strike="noStrike" dirty="0">
              <a:effectLst/>
            </a:endParaRPr>
          </a:p>
          <a:p>
            <a:pPr marL="0" algn="l" rtl="0" eaLnBrk="1" fontAlgn="b" latinLnBrk="0" hangingPunct="1">
              <a:buNone/>
            </a:pPr>
            <a:r>
              <a:rPr lang="en-IN" sz="1600" b="1" i="0" u="none" strike="noStrike" kern="1200" dirty="0">
                <a:solidFill>
                  <a:srgbClr val="FFFFFF"/>
                </a:solidFill>
                <a:effectLst/>
              </a:rPr>
              <a:t>College name :</a:t>
            </a:r>
            <a:r>
              <a:rPr lang="en-IN" sz="1600" b="0" i="0" u="none" strike="noStrike" kern="1200" dirty="0">
                <a:solidFill>
                  <a:srgbClr val="FFFFFF"/>
                </a:solidFill>
                <a:effectLst/>
              </a:rPr>
              <a:t> </a:t>
            </a:r>
            <a:r>
              <a:rPr lang="en-US" sz="1600" b="0" i="0" u="none" strike="noStrike" kern="1200" dirty="0">
                <a:solidFill>
                  <a:srgbClr val="FFFFFF"/>
                </a:solidFill>
                <a:effectLst/>
              </a:rPr>
              <a:t>Nawab Shah Alam Khan College of Engineering and Technology</a:t>
            </a:r>
            <a:endParaRPr lang="en-IN" sz="1600" b="0" i="0" u="none" strike="noStrike" dirty="0">
              <a:effectLst/>
            </a:endParaRPr>
          </a:p>
          <a:p>
            <a:pPr marL="0" algn="l" rtl="0" eaLnBrk="1" fontAlgn="b" latinLnBrk="0" hangingPunct="1">
              <a:buNone/>
            </a:pPr>
            <a:r>
              <a:rPr lang="en-IN" sz="1600" b="1" i="0" u="none" strike="noStrike" kern="1200" dirty="0">
                <a:solidFill>
                  <a:srgbClr val="FFFFFF"/>
                </a:solidFill>
                <a:effectLst/>
              </a:rPr>
              <a:t>Contact Detail  : </a:t>
            </a:r>
            <a:r>
              <a:rPr lang="en-IN" sz="1600" dirty="0">
                <a:solidFill>
                  <a:srgbClr val="FFFFFF"/>
                </a:solidFill>
              </a:rPr>
              <a:t>9676386870</a:t>
            </a:r>
            <a:endParaRPr lang="en-IN" sz="1600" b="0" i="0" u="none" strike="noStrike" dirty="0">
              <a:effectLst/>
            </a:endParaRPr>
          </a:p>
          <a:p>
            <a:pPr marL="0" algn="l" rtl="0" eaLnBrk="1" fontAlgn="b" latinLnBrk="0" hangingPunct="1"/>
            <a:r>
              <a:rPr lang="en-IN" sz="1600" b="1" i="0" u="none" strike="noStrike" kern="1200" dirty="0">
                <a:solidFill>
                  <a:srgbClr val="FFFFFF"/>
                </a:solidFill>
                <a:effectLst/>
              </a:rPr>
              <a:t>Role in Solution Development : </a:t>
            </a:r>
            <a:r>
              <a:rPr lang="en-IN" sz="1600" b="0" i="0" u="none" strike="noStrike" kern="1200" dirty="0">
                <a:solidFill>
                  <a:srgbClr val="FFFFFF"/>
                </a:solidFill>
                <a:effectLst/>
              </a:rPr>
              <a:t>UI/UX &amp; Interaction Designer</a:t>
            </a:r>
            <a:endParaRPr lang="en-IN" sz="1600" b="0" i="0" u="none" strike="noStrike" dirty="0">
              <a:effectLst/>
            </a:endParaRPr>
          </a:p>
        </p:txBody>
      </p:sp>
      <p:cxnSp>
        <p:nvCxnSpPr>
          <p:cNvPr id="6" name="Straight Connector 5">
            <a:extLst>
              <a:ext uri="{FF2B5EF4-FFF2-40B4-BE49-F238E27FC236}">
                <a16:creationId xmlns:a16="http://schemas.microsoft.com/office/drawing/2014/main" id="{8FB9DAB0-AFAD-C07D-331D-96490BCE3A76}"/>
              </a:ext>
            </a:extLst>
          </p:cNvPr>
          <p:cNvCxnSpPr>
            <a:cxnSpLocks/>
          </p:cNvCxnSpPr>
          <p:nvPr/>
        </p:nvCxnSpPr>
        <p:spPr>
          <a:xfrm>
            <a:off x="7005689" y="3997874"/>
            <a:ext cx="2989006" cy="0"/>
          </a:xfrm>
          <a:prstGeom prst="line">
            <a:avLst/>
          </a:prstGeom>
          <a:ln w="50800" cap="rnd">
            <a:gradFill>
              <a:gsLst>
                <a:gs pos="30000">
                  <a:schemeClr val="tx2"/>
                </a:gs>
                <a:gs pos="59000">
                  <a:srgbClr val="FF32FF"/>
                </a:gs>
                <a:gs pos="100000">
                  <a:srgbClr val="32FFFF"/>
                </a:gs>
              </a:gsLst>
              <a:lin ang="5400000" scaled="1"/>
            </a:gradFill>
            <a:tailEnd type="non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4C7DE5BB-B928-BCB6-2907-FC3D113601FF}"/>
              </a:ext>
            </a:extLst>
          </p:cNvPr>
          <p:cNvPicPr>
            <a:picLocks noChangeAspect="1"/>
          </p:cNvPicPr>
          <p:nvPr/>
        </p:nvPicPr>
        <p:blipFill>
          <a:blip r:embed="rId4"/>
          <a:stretch>
            <a:fillRect/>
          </a:stretch>
        </p:blipFill>
        <p:spPr>
          <a:xfrm>
            <a:off x="7606290" y="1958672"/>
            <a:ext cx="1787804" cy="1787804"/>
          </a:xfrm>
          <a:prstGeom prst="rect">
            <a:avLst/>
          </a:prstGeom>
        </p:spPr>
      </p:pic>
      <p:pic>
        <p:nvPicPr>
          <p:cNvPr id="3076" name="Picture 4">
            <a:extLst>
              <a:ext uri="{FF2B5EF4-FFF2-40B4-BE49-F238E27FC236}">
                <a16:creationId xmlns:a16="http://schemas.microsoft.com/office/drawing/2014/main" id="{DA7F1E35-F589-7656-B47A-E3346CA26D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97906" y="1958672"/>
            <a:ext cx="1817225" cy="1817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8123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B49B4-BCA5-4293-F73D-88199078EEB7}"/>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a16="http://schemas.microsoft.com/office/drawing/2014/main" id="{0FC9100E-8994-E7EE-E70B-C6CE37B869BF}"/>
              </a:ext>
            </a:extLst>
          </p:cNvPr>
          <p:cNvPicPr>
            <a:picLocks noChangeAspect="1"/>
          </p:cNvPicPr>
          <p:nvPr/>
        </p:nvPicPr>
        <p:blipFill>
          <a:blip r:embed="rId3" cstate="print">
            <a:extLst>
              <a:ext uri="{28A0092B-C50C-407E-A947-70E740481C1C}">
                <a14:useLocalDpi xmlns:a14="http://schemas.microsoft.com/office/drawing/2010/main" val="0"/>
              </a:ext>
            </a:extLst>
          </a:blip>
          <a:srcRect t="35912" b="23233"/>
          <a:stretch/>
        </p:blipFill>
        <p:spPr>
          <a:xfrm>
            <a:off x="6743731" y="379294"/>
            <a:ext cx="5448270" cy="324624"/>
          </a:xfrm>
          <a:prstGeom prst="rect">
            <a:avLst/>
          </a:prstGeom>
        </p:spPr>
      </p:pic>
      <p:sp>
        <p:nvSpPr>
          <p:cNvPr id="4" name="Title 3">
            <a:extLst>
              <a:ext uri="{FF2B5EF4-FFF2-40B4-BE49-F238E27FC236}">
                <a16:creationId xmlns:a16="http://schemas.microsoft.com/office/drawing/2014/main" id="{445D855D-BCF7-6E70-0861-A577C91F790D}"/>
              </a:ext>
            </a:extLst>
          </p:cNvPr>
          <p:cNvSpPr>
            <a:spLocks noGrp="1"/>
          </p:cNvSpPr>
          <p:nvPr>
            <p:ph type="title"/>
          </p:nvPr>
        </p:nvSpPr>
        <p:spPr>
          <a:xfrm>
            <a:off x="483828" y="337031"/>
            <a:ext cx="6512590" cy="470898"/>
          </a:xfrm>
        </p:spPr>
        <p:txBody>
          <a:bodyPr/>
          <a:lstStyle/>
          <a:p>
            <a:r>
              <a:rPr lang="en-US" dirty="0" err="1"/>
              <a:t>HealthGuard</a:t>
            </a:r>
            <a:r>
              <a:rPr lang="en-US" dirty="0"/>
              <a:t> AI – Autonomous Agentic Verification for Validated Healthcare Networks</a:t>
            </a:r>
            <a:endParaRPr lang="en-US" b="0" dirty="0"/>
          </a:p>
        </p:txBody>
      </p:sp>
      <p:sp>
        <p:nvSpPr>
          <p:cNvPr id="3" name="TextBox 2">
            <a:extLst>
              <a:ext uri="{FF2B5EF4-FFF2-40B4-BE49-F238E27FC236}">
                <a16:creationId xmlns:a16="http://schemas.microsoft.com/office/drawing/2014/main" id="{B4C3D8DD-9928-E25F-3964-9D05635B83EC}"/>
              </a:ext>
            </a:extLst>
          </p:cNvPr>
          <p:cNvSpPr txBox="1"/>
          <p:nvPr/>
        </p:nvSpPr>
        <p:spPr>
          <a:xfrm>
            <a:off x="483828" y="2149124"/>
            <a:ext cx="10986277" cy="3477875"/>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rPr>
              <a:t>The Indian healthcare ecosystem loses an estimated ₹2,400 crore annually to fraud and inefficiencies within provider networks, primarily driven by “ghost doctors” and non‑compliant medical facilities. Traditional verification methods are manual, expensive (~₹8,000/provider), and prohibitively slow (5–7 days turnaround), making real‑time compliance for schemes like PM‑JAY nearly impossible.</a:t>
            </a:r>
          </a:p>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dirty="0" err="1">
                <a:solidFill>
                  <a:schemeClr val="bg1"/>
                </a:solidFill>
              </a:rPr>
              <a:t>HealthGuard</a:t>
            </a:r>
            <a:r>
              <a:rPr lang="en-US" sz="2000" dirty="0">
                <a:solidFill>
                  <a:schemeClr val="bg1"/>
                </a:solidFill>
              </a:rPr>
              <a:t> AI bridges this gap by deploying an autonomous “Agentic AI” workflow that validates healthcare providers in real time. Unlike static rule‑based systems, our solution employs </a:t>
            </a:r>
            <a:r>
              <a:rPr lang="en-US" sz="2000" dirty="0" err="1">
                <a:solidFill>
                  <a:schemeClr val="bg1"/>
                </a:solidFill>
              </a:rPr>
              <a:t>LangGraph</a:t>
            </a:r>
            <a:r>
              <a:rPr lang="en-US" sz="2000" dirty="0">
                <a:solidFill>
                  <a:schemeClr val="bg1"/>
                </a:solidFill>
              </a:rPr>
              <a:t> orchestration to manage stateful validation agents. These agents autonomously query disparate data sources—simulating National Medical Commission (NMC) registry checks and performing satellite‑based geocoding via OpenStreetMap—to corroborate provider identity and physical existence.</a:t>
            </a:r>
          </a:p>
        </p:txBody>
      </p:sp>
      <p:sp>
        <p:nvSpPr>
          <p:cNvPr id="9" name="TextBox 8">
            <a:extLst>
              <a:ext uri="{FF2B5EF4-FFF2-40B4-BE49-F238E27FC236}">
                <a16:creationId xmlns:a16="http://schemas.microsoft.com/office/drawing/2014/main" id="{79ED2459-25B2-78E2-33FB-C0E25953351B}"/>
              </a:ext>
            </a:extLst>
          </p:cNvPr>
          <p:cNvSpPr txBox="1"/>
          <p:nvPr/>
        </p:nvSpPr>
        <p:spPr>
          <a:xfrm>
            <a:off x="757526" y="1421678"/>
            <a:ext cx="6098058" cy="523220"/>
          </a:xfrm>
          <a:prstGeom prst="rect">
            <a:avLst/>
          </a:prstGeom>
          <a:noFill/>
        </p:spPr>
        <p:txBody>
          <a:bodyPr wrap="square">
            <a:spAutoFit/>
          </a:bodyPr>
          <a:lstStyle/>
          <a:p>
            <a:pPr>
              <a:buNone/>
            </a:pPr>
            <a:r>
              <a:rPr lang="en-IN" sz="2800" b="1" dirty="0">
                <a:solidFill>
                  <a:schemeClr val="bg1"/>
                </a:solidFill>
                <a:latin typeface="+mj-lt"/>
              </a:rPr>
              <a:t>Executive Summary</a:t>
            </a:r>
          </a:p>
        </p:txBody>
      </p:sp>
      <p:cxnSp>
        <p:nvCxnSpPr>
          <p:cNvPr id="10" name="Straight Connector 9">
            <a:extLst>
              <a:ext uri="{FF2B5EF4-FFF2-40B4-BE49-F238E27FC236}">
                <a16:creationId xmlns:a16="http://schemas.microsoft.com/office/drawing/2014/main" id="{4D04E4A9-2C64-75D5-F6BA-E1B0A5D7300F}"/>
              </a:ext>
            </a:extLst>
          </p:cNvPr>
          <p:cNvCxnSpPr>
            <a:cxnSpLocks/>
          </p:cNvCxnSpPr>
          <p:nvPr/>
        </p:nvCxnSpPr>
        <p:spPr>
          <a:xfrm>
            <a:off x="757526" y="1560567"/>
            <a:ext cx="0" cy="245443"/>
          </a:xfrm>
          <a:prstGeom prst="line">
            <a:avLst/>
          </a:prstGeom>
          <a:noFill/>
          <a:ln w="50800" cap="rnd" cmpd="sng" algn="ctr">
            <a:gradFill>
              <a:gsLst>
                <a:gs pos="30000">
                  <a:srgbClr val="FFE600"/>
                </a:gs>
                <a:gs pos="59000">
                  <a:srgbClr val="FF32FF"/>
                </a:gs>
                <a:gs pos="100000">
                  <a:srgbClr val="32FFFF"/>
                </a:gs>
              </a:gsLst>
              <a:lin ang="5400000" scaled="1"/>
            </a:gradFill>
            <a:prstDash val="solid"/>
            <a:tailEnd type="none"/>
          </a:ln>
          <a:effectLst/>
        </p:spPr>
      </p:cxnSp>
    </p:spTree>
    <p:extLst>
      <p:ext uri="{BB962C8B-B14F-4D97-AF65-F5344CB8AC3E}">
        <p14:creationId xmlns:p14="http://schemas.microsoft.com/office/powerpoint/2010/main" val="39815045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F37ACB-EF88-FA3D-8954-625EA4A48B46}"/>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a16="http://schemas.microsoft.com/office/drawing/2014/main" id="{4F2AF44D-4518-D8F3-F8EA-8B022668309E}"/>
              </a:ext>
            </a:extLst>
          </p:cNvPr>
          <p:cNvPicPr>
            <a:picLocks noChangeAspect="1"/>
          </p:cNvPicPr>
          <p:nvPr/>
        </p:nvPicPr>
        <p:blipFill>
          <a:blip r:embed="rId3" cstate="print">
            <a:extLst>
              <a:ext uri="{28A0092B-C50C-407E-A947-70E740481C1C}">
                <a14:useLocalDpi xmlns:a14="http://schemas.microsoft.com/office/drawing/2010/main" val="0"/>
              </a:ext>
            </a:extLst>
          </a:blip>
          <a:srcRect t="35912" b="23233"/>
          <a:stretch/>
        </p:blipFill>
        <p:spPr>
          <a:xfrm>
            <a:off x="6743731" y="379294"/>
            <a:ext cx="5448270" cy="324624"/>
          </a:xfrm>
          <a:prstGeom prst="rect">
            <a:avLst/>
          </a:prstGeom>
        </p:spPr>
      </p:pic>
      <p:sp>
        <p:nvSpPr>
          <p:cNvPr id="4" name="Title 3">
            <a:extLst>
              <a:ext uri="{FF2B5EF4-FFF2-40B4-BE49-F238E27FC236}">
                <a16:creationId xmlns:a16="http://schemas.microsoft.com/office/drawing/2014/main" id="{B5B0414A-EDA2-40E6-C538-8AADA6E05465}"/>
              </a:ext>
            </a:extLst>
          </p:cNvPr>
          <p:cNvSpPr>
            <a:spLocks noGrp="1"/>
          </p:cNvSpPr>
          <p:nvPr>
            <p:ph type="title"/>
          </p:nvPr>
        </p:nvSpPr>
        <p:spPr>
          <a:xfrm>
            <a:off x="483828" y="337031"/>
            <a:ext cx="6512590" cy="470898"/>
          </a:xfrm>
        </p:spPr>
        <p:txBody>
          <a:bodyPr/>
          <a:lstStyle/>
          <a:p>
            <a:r>
              <a:rPr lang="en-US" dirty="0" err="1"/>
              <a:t>HealthGuard</a:t>
            </a:r>
            <a:r>
              <a:rPr lang="en-US" dirty="0"/>
              <a:t> AI – Autonomous Agentic Verification for Validated Healthcare Networks</a:t>
            </a:r>
            <a:endParaRPr lang="en-US" b="0" dirty="0"/>
          </a:p>
        </p:txBody>
      </p:sp>
      <p:sp>
        <p:nvSpPr>
          <p:cNvPr id="3" name="TextBox 2">
            <a:extLst>
              <a:ext uri="{FF2B5EF4-FFF2-40B4-BE49-F238E27FC236}">
                <a16:creationId xmlns:a16="http://schemas.microsoft.com/office/drawing/2014/main" id="{BD11E8FC-44AB-02D8-D410-45E20267392C}"/>
              </a:ext>
            </a:extLst>
          </p:cNvPr>
          <p:cNvSpPr txBox="1"/>
          <p:nvPr/>
        </p:nvSpPr>
        <p:spPr>
          <a:xfrm>
            <a:off x="482223" y="1228397"/>
            <a:ext cx="10986277" cy="4401205"/>
          </a:xfrm>
          <a:prstGeom prst="rect">
            <a:avLst/>
          </a:prstGeom>
          <a:noFill/>
        </p:spPr>
        <p:txBody>
          <a:bodyPr wrap="square">
            <a:spAutoFit/>
          </a:bodyPr>
          <a:lstStyle/>
          <a:p>
            <a:r>
              <a:rPr lang="en-US" sz="2000" dirty="0">
                <a:solidFill>
                  <a:schemeClr val="bg1"/>
                </a:solidFill>
              </a:rPr>
              <a:t>Our solution introduces a novel Trust Scoring Engine that synthesizes multi‑modal data into a single verified confidence score. Critical failures (e.g., expired licenses) trigger immediate rejection logic, ensuring zero‑tolerance for fraud.</a:t>
            </a:r>
          </a:p>
          <a:p>
            <a:pPr marL="285750" indent="-285750">
              <a:buFont typeface="Arial" panose="020B0604020202020204" pitchFamily="34" charset="0"/>
              <a:buChar char="•"/>
            </a:pPr>
            <a:endParaRPr lang="en-US" sz="2000" dirty="0">
              <a:solidFill>
                <a:schemeClr val="bg1"/>
              </a:solidFill>
            </a:endParaRPr>
          </a:p>
          <a:p>
            <a:r>
              <a:rPr lang="en-US" sz="2000" dirty="0">
                <a:solidFill>
                  <a:schemeClr val="bg1"/>
                </a:solidFill>
              </a:rPr>
              <a:t>By automating the entire pipeline, </a:t>
            </a:r>
            <a:r>
              <a:rPr lang="en-US" sz="2000" dirty="0" err="1">
                <a:solidFill>
                  <a:schemeClr val="bg1"/>
                </a:solidFill>
              </a:rPr>
              <a:t>HealthGuard</a:t>
            </a:r>
            <a:r>
              <a:rPr lang="en-US" sz="2000" dirty="0">
                <a:solidFill>
                  <a:schemeClr val="bg1"/>
                </a:solidFill>
              </a:rPr>
              <a:t> AI:</a:t>
            </a:r>
          </a:p>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dirty="0">
                <a:solidFill>
                  <a:schemeClr val="bg1"/>
                </a:solidFill>
              </a:rPr>
              <a:t>    Reduces verification costs by up to 90%</a:t>
            </a:r>
          </a:p>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dirty="0">
                <a:solidFill>
                  <a:schemeClr val="bg1"/>
                </a:solidFill>
              </a:rPr>
              <a:t>    Shrinks turnaround time from days to seconds</a:t>
            </a:r>
          </a:p>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dirty="0">
                <a:solidFill>
                  <a:schemeClr val="bg1"/>
                </a:solidFill>
              </a:rPr>
              <a:t>    Scales as a containerized microservice that insurers and government bodies can deploy rapidly</a:t>
            </a:r>
          </a:p>
          <a:p>
            <a:pPr marL="285750" indent="-285750">
              <a:buFont typeface="Arial" panose="020B0604020202020204" pitchFamily="34" charset="0"/>
              <a:buChar char="•"/>
            </a:pPr>
            <a:endParaRPr lang="en-US" sz="2000" dirty="0">
              <a:solidFill>
                <a:schemeClr val="bg1"/>
              </a:solidFill>
            </a:endParaRPr>
          </a:p>
          <a:p>
            <a:r>
              <a:rPr lang="en-US" sz="2000" dirty="0">
                <a:solidFill>
                  <a:schemeClr val="bg1"/>
                </a:solidFill>
              </a:rPr>
              <a:t>This enables instant creation of trustworthy provider networks and ensures that every rupee spent on healthcare goes to a legitimate, validated provider</a:t>
            </a:r>
          </a:p>
        </p:txBody>
      </p:sp>
      <p:cxnSp>
        <p:nvCxnSpPr>
          <p:cNvPr id="2" name="Straight Connector 1">
            <a:extLst>
              <a:ext uri="{FF2B5EF4-FFF2-40B4-BE49-F238E27FC236}">
                <a16:creationId xmlns:a16="http://schemas.microsoft.com/office/drawing/2014/main" id="{C3267A0E-7B5D-BE12-7C3A-3548B366B0D6}"/>
              </a:ext>
            </a:extLst>
          </p:cNvPr>
          <p:cNvCxnSpPr>
            <a:cxnSpLocks/>
          </p:cNvCxnSpPr>
          <p:nvPr/>
        </p:nvCxnSpPr>
        <p:spPr>
          <a:xfrm>
            <a:off x="482223" y="1315124"/>
            <a:ext cx="0" cy="245443"/>
          </a:xfrm>
          <a:prstGeom prst="line">
            <a:avLst/>
          </a:prstGeom>
          <a:noFill/>
          <a:ln w="50800" cap="rnd" cmpd="sng" algn="ctr">
            <a:gradFill>
              <a:gsLst>
                <a:gs pos="30000">
                  <a:srgbClr val="FFE600"/>
                </a:gs>
                <a:gs pos="59000">
                  <a:srgbClr val="FF32FF"/>
                </a:gs>
                <a:gs pos="100000">
                  <a:srgbClr val="32FFFF"/>
                </a:gs>
              </a:gsLst>
              <a:lin ang="5400000" scaled="1"/>
            </a:gradFill>
            <a:prstDash val="solid"/>
            <a:tailEnd type="none"/>
          </a:ln>
          <a:effectLst/>
        </p:spPr>
      </p:cxnSp>
    </p:spTree>
    <p:extLst>
      <p:ext uri="{BB962C8B-B14F-4D97-AF65-F5344CB8AC3E}">
        <p14:creationId xmlns:p14="http://schemas.microsoft.com/office/powerpoint/2010/main" val="4249399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EADA7-A919-003F-5DCC-523997813DFB}"/>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a16="http://schemas.microsoft.com/office/drawing/2014/main" id="{2D5C9996-7B39-67FB-E27E-E55EFC24D92B}"/>
              </a:ext>
            </a:extLst>
          </p:cNvPr>
          <p:cNvPicPr>
            <a:picLocks noChangeAspect="1"/>
          </p:cNvPicPr>
          <p:nvPr/>
        </p:nvPicPr>
        <p:blipFill>
          <a:blip r:embed="rId3" cstate="print">
            <a:extLst>
              <a:ext uri="{28A0092B-C50C-407E-A947-70E740481C1C}">
                <a14:useLocalDpi xmlns:a14="http://schemas.microsoft.com/office/drawing/2010/main" val="0"/>
              </a:ext>
            </a:extLst>
          </a:blip>
          <a:srcRect t="35912" b="23233"/>
          <a:stretch/>
        </p:blipFill>
        <p:spPr>
          <a:xfrm>
            <a:off x="6743731" y="379294"/>
            <a:ext cx="5448270" cy="324624"/>
          </a:xfrm>
          <a:prstGeom prst="rect">
            <a:avLst/>
          </a:prstGeom>
        </p:spPr>
      </p:pic>
      <p:sp>
        <p:nvSpPr>
          <p:cNvPr id="4" name="Title 3">
            <a:extLst>
              <a:ext uri="{FF2B5EF4-FFF2-40B4-BE49-F238E27FC236}">
                <a16:creationId xmlns:a16="http://schemas.microsoft.com/office/drawing/2014/main" id="{D6A5937B-A547-7FB8-B2B5-8BD3AA2B38CF}"/>
              </a:ext>
            </a:extLst>
          </p:cNvPr>
          <p:cNvSpPr>
            <a:spLocks noGrp="1"/>
          </p:cNvSpPr>
          <p:nvPr>
            <p:ph type="title"/>
          </p:nvPr>
        </p:nvSpPr>
        <p:spPr>
          <a:xfrm>
            <a:off x="483828" y="337031"/>
            <a:ext cx="6512590" cy="470898"/>
          </a:xfrm>
        </p:spPr>
        <p:txBody>
          <a:bodyPr/>
          <a:lstStyle/>
          <a:p>
            <a:pPr>
              <a:lnSpc>
                <a:spcPct val="100000"/>
              </a:lnSpc>
            </a:pPr>
            <a:r>
              <a:rPr lang="en-IN" b="0" dirty="0">
                <a:latin typeface="Georgia" panose="02040502050405020303" pitchFamily="18" charset="0"/>
                <a:cs typeface="Arial"/>
              </a:rPr>
              <a:t>Problem Context &amp; Users</a:t>
            </a:r>
            <a:endParaRPr lang="en-US" b="0" dirty="0">
              <a:latin typeface="Georgia" panose="02040502050405020303" pitchFamily="18" charset="0"/>
            </a:endParaRPr>
          </a:p>
        </p:txBody>
      </p:sp>
      <p:sp>
        <p:nvSpPr>
          <p:cNvPr id="2" name="TextBox 1">
            <a:extLst>
              <a:ext uri="{FF2B5EF4-FFF2-40B4-BE49-F238E27FC236}">
                <a16:creationId xmlns:a16="http://schemas.microsoft.com/office/drawing/2014/main" id="{29DF53BC-3FFB-C078-ACCE-F8C98F3C6472}"/>
              </a:ext>
            </a:extLst>
          </p:cNvPr>
          <p:cNvSpPr txBox="1"/>
          <p:nvPr/>
        </p:nvSpPr>
        <p:spPr>
          <a:xfrm>
            <a:off x="547555" y="1197136"/>
            <a:ext cx="11096889" cy="4969053"/>
          </a:xfrm>
          <a:prstGeom prst="rect">
            <a:avLst/>
          </a:prstGeom>
          <a:noFill/>
        </p:spPr>
        <p:txBody>
          <a:bodyPr wrap="square">
            <a:spAutoFit/>
          </a:bodyPr>
          <a:lstStyle/>
          <a:p>
            <a:pPr>
              <a:buNone/>
            </a:pPr>
            <a:r>
              <a:rPr lang="en-IN" sz="2000" b="1" dirty="0">
                <a:solidFill>
                  <a:schemeClr val="bg1"/>
                </a:solidFill>
              </a:rPr>
              <a:t>Target Industry</a:t>
            </a:r>
            <a:endParaRPr lang="en-IN" sz="2000" dirty="0">
              <a:solidFill>
                <a:schemeClr val="bg1"/>
              </a:solidFill>
            </a:endParaRPr>
          </a:p>
          <a:p>
            <a:pPr>
              <a:lnSpc>
                <a:spcPct val="150000"/>
              </a:lnSpc>
              <a:buFont typeface="Arial" panose="020B0604020202020204" pitchFamily="34" charset="0"/>
              <a:buChar char="•"/>
            </a:pPr>
            <a:r>
              <a:rPr lang="en-IN" sz="2000" dirty="0">
                <a:solidFill>
                  <a:schemeClr val="bg1"/>
                </a:solidFill>
              </a:rPr>
              <a:t>  Healthcare Payers (Health Insurance Companies)</a:t>
            </a:r>
          </a:p>
          <a:p>
            <a:pPr>
              <a:buFont typeface="Arial" panose="020B0604020202020204" pitchFamily="34" charset="0"/>
              <a:buChar char="•"/>
            </a:pPr>
            <a:r>
              <a:rPr lang="en-IN" sz="2000" dirty="0">
                <a:solidFill>
                  <a:schemeClr val="bg1"/>
                </a:solidFill>
              </a:rPr>
              <a:t>  Government Schemes (Ayushman Bharat / PM‑JAY)</a:t>
            </a:r>
          </a:p>
          <a:p>
            <a:pPr>
              <a:lnSpc>
                <a:spcPct val="200000"/>
              </a:lnSpc>
              <a:buNone/>
            </a:pPr>
            <a:r>
              <a:rPr lang="en-IN" sz="2000" b="1" dirty="0">
                <a:solidFill>
                  <a:schemeClr val="bg1"/>
                </a:solidFill>
              </a:rPr>
              <a:t>Industry Type</a:t>
            </a:r>
            <a:endParaRPr lang="en-IN" sz="2000" dirty="0">
              <a:solidFill>
                <a:schemeClr val="bg1"/>
              </a:solidFill>
            </a:endParaRPr>
          </a:p>
          <a:p>
            <a:pPr>
              <a:lnSpc>
                <a:spcPct val="150000"/>
              </a:lnSpc>
              <a:buFont typeface="Arial" panose="020B0604020202020204" pitchFamily="34" charset="0"/>
              <a:buChar char="•"/>
            </a:pPr>
            <a:r>
              <a:rPr lang="en-IN" sz="2000" dirty="0">
                <a:solidFill>
                  <a:schemeClr val="bg1"/>
                </a:solidFill>
              </a:rPr>
              <a:t>  B2B / B2G</a:t>
            </a:r>
            <a:endParaRPr lang="en-IN" sz="2000" b="1" dirty="0">
              <a:solidFill>
                <a:schemeClr val="bg1"/>
              </a:solidFill>
            </a:endParaRPr>
          </a:p>
          <a:p>
            <a:pPr>
              <a:lnSpc>
                <a:spcPct val="200000"/>
              </a:lnSpc>
              <a:buNone/>
            </a:pPr>
            <a:r>
              <a:rPr lang="en-IN" sz="2000" b="1" dirty="0">
                <a:solidFill>
                  <a:schemeClr val="bg1"/>
                </a:solidFill>
              </a:rPr>
              <a:t>User Persona</a:t>
            </a:r>
            <a:endParaRPr lang="en-IN" sz="2000" dirty="0">
              <a:solidFill>
                <a:schemeClr val="bg1"/>
              </a:solidFill>
            </a:endParaRPr>
          </a:p>
          <a:p>
            <a:pPr>
              <a:lnSpc>
                <a:spcPct val="150000"/>
              </a:lnSpc>
              <a:buFont typeface="Arial" panose="020B0604020202020204" pitchFamily="34" charset="0"/>
              <a:buChar char="•"/>
            </a:pPr>
            <a:r>
              <a:rPr lang="en-IN" sz="2000" dirty="0">
                <a:solidFill>
                  <a:schemeClr val="bg1"/>
                </a:solidFill>
              </a:rPr>
              <a:t>  Network Management Teams</a:t>
            </a:r>
          </a:p>
          <a:p>
            <a:pPr>
              <a:buFont typeface="Arial" panose="020B0604020202020204" pitchFamily="34" charset="0"/>
              <a:buChar char="•"/>
            </a:pPr>
            <a:r>
              <a:rPr lang="en-IN" sz="2000" dirty="0">
                <a:solidFill>
                  <a:schemeClr val="bg1"/>
                </a:solidFill>
              </a:rPr>
              <a:t>  Fraud Control Units (FCU)</a:t>
            </a:r>
          </a:p>
          <a:p>
            <a:pPr>
              <a:buFont typeface="Arial" panose="020B0604020202020204" pitchFamily="34" charset="0"/>
              <a:buChar char="•"/>
            </a:pPr>
            <a:r>
              <a:rPr lang="en-IN" sz="2000" dirty="0">
                <a:solidFill>
                  <a:schemeClr val="bg1"/>
                </a:solidFill>
              </a:rPr>
              <a:t>  Compliance Officers</a:t>
            </a:r>
            <a:endParaRPr lang="en-IN" sz="2000" b="1" dirty="0">
              <a:solidFill>
                <a:schemeClr val="bg1"/>
              </a:solidFill>
            </a:endParaRPr>
          </a:p>
          <a:p>
            <a:pPr>
              <a:lnSpc>
                <a:spcPct val="200000"/>
              </a:lnSpc>
              <a:buNone/>
            </a:pPr>
            <a:r>
              <a:rPr lang="en-IN" sz="2000" b="1" dirty="0">
                <a:solidFill>
                  <a:schemeClr val="bg1"/>
                </a:solidFill>
              </a:rPr>
              <a:t>User Department</a:t>
            </a:r>
            <a:endParaRPr lang="en-IN" sz="2000" dirty="0">
              <a:solidFill>
                <a:schemeClr val="bg1"/>
              </a:solidFill>
            </a:endParaRPr>
          </a:p>
          <a:p>
            <a:pPr>
              <a:lnSpc>
                <a:spcPct val="150000"/>
              </a:lnSpc>
              <a:buFont typeface="Arial" panose="020B0604020202020204" pitchFamily="34" charset="0"/>
              <a:buChar char="•"/>
            </a:pPr>
            <a:r>
              <a:rPr lang="en-IN" sz="2000" dirty="0">
                <a:solidFill>
                  <a:schemeClr val="bg1"/>
                </a:solidFill>
              </a:rPr>
              <a:t>  Provider Network Operations (empanelment, credentialing, anti‑fraud)</a:t>
            </a:r>
          </a:p>
        </p:txBody>
      </p:sp>
      <p:cxnSp>
        <p:nvCxnSpPr>
          <p:cNvPr id="157" name="Straight Connector 156">
            <a:extLst>
              <a:ext uri="{FF2B5EF4-FFF2-40B4-BE49-F238E27FC236}">
                <a16:creationId xmlns:a16="http://schemas.microsoft.com/office/drawing/2014/main" id="{C9E85E77-34E6-C2BE-FE52-D16B09653572}"/>
              </a:ext>
            </a:extLst>
          </p:cNvPr>
          <p:cNvCxnSpPr>
            <a:cxnSpLocks/>
          </p:cNvCxnSpPr>
          <p:nvPr/>
        </p:nvCxnSpPr>
        <p:spPr>
          <a:xfrm>
            <a:off x="482223" y="1214403"/>
            <a:ext cx="0" cy="245443"/>
          </a:xfrm>
          <a:prstGeom prst="line">
            <a:avLst/>
          </a:prstGeom>
          <a:noFill/>
          <a:ln w="50800" cap="rnd" cmpd="sng" algn="ctr">
            <a:gradFill>
              <a:gsLst>
                <a:gs pos="30000">
                  <a:srgbClr val="FFE600"/>
                </a:gs>
                <a:gs pos="59000">
                  <a:srgbClr val="FF32FF"/>
                </a:gs>
                <a:gs pos="100000">
                  <a:srgbClr val="32FFFF"/>
                </a:gs>
              </a:gsLst>
              <a:lin ang="5400000" scaled="1"/>
            </a:gradFill>
            <a:prstDash val="solid"/>
            <a:tailEnd type="none"/>
          </a:ln>
          <a:effectLst/>
        </p:spPr>
      </p:cxnSp>
    </p:spTree>
    <p:extLst>
      <p:ext uri="{BB962C8B-B14F-4D97-AF65-F5344CB8AC3E}">
        <p14:creationId xmlns:p14="http://schemas.microsoft.com/office/powerpoint/2010/main" val="7798196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663E5-E8F2-DA43-00C8-F6567150BC7A}"/>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a16="http://schemas.microsoft.com/office/drawing/2014/main" id="{B3FEBD2E-6129-0083-4CC5-865611DAEFB7}"/>
              </a:ext>
            </a:extLst>
          </p:cNvPr>
          <p:cNvPicPr>
            <a:picLocks noChangeAspect="1"/>
          </p:cNvPicPr>
          <p:nvPr/>
        </p:nvPicPr>
        <p:blipFill>
          <a:blip r:embed="rId3" cstate="print">
            <a:extLst>
              <a:ext uri="{28A0092B-C50C-407E-A947-70E740481C1C}">
                <a14:useLocalDpi xmlns:a14="http://schemas.microsoft.com/office/drawing/2010/main" val="0"/>
              </a:ext>
            </a:extLst>
          </a:blip>
          <a:srcRect t="35912" b="23233"/>
          <a:stretch/>
        </p:blipFill>
        <p:spPr>
          <a:xfrm>
            <a:off x="6743731" y="379294"/>
            <a:ext cx="5448270" cy="324624"/>
          </a:xfrm>
          <a:prstGeom prst="rect">
            <a:avLst/>
          </a:prstGeom>
        </p:spPr>
      </p:pic>
      <p:sp>
        <p:nvSpPr>
          <p:cNvPr id="4" name="Title 3">
            <a:extLst>
              <a:ext uri="{FF2B5EF4-FFF2-40B4-BE49-F238E27FC236}">
                <a16:creationId xmlns:a16="http://schemas.microsoft.com/office/drawing/2014/main" id="{F3CB0C3F-2FBC-03F2-477F-541F676E74AC}"/>
              </a:ext>
            </a:extLst>
          </p:cNvPr>
          <p:cNvSpPr>
            <a:spLocks noGrp="1"/>
          </p:cNvSpPr>
          <p:nvPr>
            <p:ph type="title"/>
          </p:nvPr>
        </p:nvSpPr>
        <p:spPr>
          <a:xfrm>
            <a:off x="483828" y="337031"/>
            <a:ext cx="6512590" cy="470898"/>
          </a:xfrm>
        </p:spPr>
        <p:txBody>
          <a:bodyPr/>
          <a:lstStyle/>
          <a:p>
            <a:pPr>
              <a:lnSpc>
                <a:spcPct val="100000"/>
              </a:lnSpc>
            </a:pPr>
            <a:r>
              <a:rPr lang="en-IN" b="0" dirty="0">
                <a:latin typeface="Georgia" panose="02040502050405020303" pitchFamily="18" charset="0"/>
                <a:cs typeface="Arial"/>
              </a:rPr>
              <a:t>Problem Scenario</a:t>
            </a:r>
            <a:endParaRPr lang="en-US" b="0" dirty="0">
              <a:latin typeface="Georgia" panose="02040502050405020303" pitchFamily="18" charset="0"/>
            </a:endParaRPr>
          </a:p>
        </p:txBody>
      </p:sp>
      <p:sp>
        <p:nvSpPr>
          <p:cNvPr id="2" name="TextBox 1">
            <a:extLst>
              <a:ext uri="{FF2B5EF4-FFF2-40B4-BE49-F238E27FC236}">
                <a16:creationId xmlns:a16="http://schemas.microsoft.com/office/drawing/2014/main" id="{DC7063C8-A2D4-5181-214D-BB15F60C339A}"/>
              </a:ext>
            </a:extLst>
          </p:cNvPr>
          <p:cNvSpPr txBox="1"/>
          <p:nvPr/>
        </p:nvSpPr>
        <p:spPr>
          <a:xfrm>
            <a:off x="612888" y="1219362"/>
            <a:ext cx="11096889" cy="5478423"/>
          </a:xfrm>
          <a:prstGeom prst="rect">
            <a:avLst/>
          </a:prstGeom>
          <a:noFill/>
        </p:spPr>
        <p:txBody>
          <a:bodyPr wrap="square">
            <a:spAutoFit/>
          </a:bodyPr>
          <a:lstStyle/>
          <a:p>
            <a:pPr>
              <a:buNone/>
            </a:pPr>
            <a:r>
              <a:rPr lang="en-US" sz="2000" b="1" dirty="0">
                <a:solidFill>
                  <a:schemeClr val="bg1"/>
                </a:solidFill>
              </a:rPr>
              <a:t>Current Empanelment Flow (Pain Points)</a:t>
            </a:r>
            <a:endParaRPr lang="en-US" sz="2000" dirty="0">
              <a:solidFill>
                <a:schemeClr val="bg1"/>
              </a:solidFill>
            </a:endParaRPr>
          </a:p>
          <a:p>
            <a:pPr>
              <a:lnSpc>
                <a:spcPct val="150000"/>
              </a:lnSpc>
              <a:buFont typeface="Arial" panose="020B0604020202020204" pitchFamily="34" charset="0"/>
              <a:buChar char="•"/>
            </a:pPr>
            <a:r>
              <a:rPr lang="en-US" sz="2000" dirty="0">
                <a:solidFill>
                  <a:schemeClr val="bg1"/>
                </a:solidFill>
              </a:rPr>
              <a:t>  Network Manager receives a request to empanel a new clinic.</a:t>
            </a:r>
          </a:p>
          <a:p>
            <a:pPr>
              <a:buFont typeface="Arial" panose="020B0604020202020204" pitchFamily="34" charset="0"/>
              <a:buChar char="•"/>
            </a:pPr>
            <a:r>
              <a:rPr lang="en-US" sz="2000" dirty="0">
                <a:solidFill>
                  <a:schemeClr val="bg1"/>
                </a:solidFill>
              </a:rPr>
              <a:t>   Today, verification relies on manual document checks and field visits.</a:t>
            </a:r>
          </a:p>
          <a:p>
            <a:r>
              <a:rPr lang="en-US" sz="2000" dirty="0">
                <a:solidFill>
                  <a:schemeClr val="bg1"/>
                </a:solidFill>
              </a:rPr>
              <a:t>This leads to:</a:t>
            </a:r>
          </a:p>
          <a:p>
            <a:pPr marL="742950" lvl="1" indent="-285750">
              <a:lnSpc>
                <a:spcPct val="150000"/>
              </a:lnSpc>
              <a:buFont typeface="Arial" panose="020B0604020202020204" pitchFamily="34" charset="0"/>
              <a:buChar char="•"/>
            </a:pPr>
            <a:r>
              <a:rPr lang="en-US" sz="2000" dirty="0">
                <a:solidFill>
                  <a:schemeClr val="bg1"/>
                </a:solidFill>
              </a:rPr>
              <a:t>Long </a:t>
            </a:r>
            <a:r>
              <a:rPr lang="en-US" sz="2000" b="1" dirty="0">
                <a:solidFill>
                  <a:schemeClr val="bg1"/>
                </a:solidFill>
              </a:rPr>
              <a:t>Time‑to‑Empanelment</a:t>
            </a:r>
            <a:r>
              <a:rPr lang="en-US" sz="2000" dirty="0">
                <a:solidFill>
                  <a:schemeClr val="bg1"/>
                </a:solidFill>
              </a:rPr>
              <a:t> (weeks)</a:t>
            </a:r>
          </a:p>
          <a:p>
            <a:pPr marL="742950" lvl="1" indent="-285750">
              <a:buFont typeface="Arial" panose="020B0604020202020204" pitchFamily="34" charset="0"/>
              <a:buChar char="•"/>
            </a:pPr>
            <a:r>
              <a:rPr lang="en-US" sz="2000" dirty="0">
                <a:solidFill>
                  <a:schemeClr val="bg1"/>
                </a:solidFill>
              </a:rPr>
              <a:t>High </a:t>
            </a:r>
            <a:r>
              <a:rPr lang="en-US" sz="2000" b="1" dirty="0">
                <a:solidFill>
                  <a:schemeClr val="bg1"/>
                </a:solidFill>
              </a:rPr>
              <a:t>operational cost</a:t>
            </a:r>
            <a:r>
              <a:rPr lang="en-US" sz="2000" dirty="0">
                <a:solidFill>
                  <a:schemeClr val="bg1"/>
                </a:solidFill>
              </a:rPr>
              <a:t> per provider</a:t>
            </a:r>
          </a:p>
          <a:p>
            <a:pPr marL="742950" lvl="1" indent="-285750">
              <a:buFont typeface="Arial" panose="020B0604020202020204" pitchFamily="34" charset="0"/>
              <a:buChar char="•"/>
            </a:pPr>
            <a:r>
              <a:rPr lang="en-US" sz="2000" dirty="0">
                <a:solidFill>
                  <a:schemeClr val="bg1"/>
                </a:solidFill>
              </a:rPr>
              <a:t>Risk of </a:t>
            </a:r>
            <a:r>
              <a:rPr lang="en-US" sz="2000" b="1" dirty="0">
                <a:solidFill>
                  <a:schemeClr val="bg1"/>
                </a:solidFill>
              </a:rPr>
              <a:t>ghost clinics/doctors</a:t>
            </a:r>
            <a:r>
              <a:rPr lang="en-US" sz="2000" dirty="0">
                <a:solidFill>
                  <a:schemeClr val="bg1"/>
                </a:solidFill>
              </a:rPr>
              <a:t> slipping through</a:t>
            </a:r>
          </a:p>
          <a:p>
            <a:pPr lvl="1"/>
            <a:endParaRPr lang="en-US" sz="2000" dirty="0">
              <a:solidFill>
                <a:schemeClr val="bg1"/>
              </a:solidFill>
            </a:endParaRPr>
          </a:p>
          <a:p>
            <a:pPr>
              <a:buNone/>
            </a:pPr>
            <a:r>
              <a:rPr lang="en-US" sz="2000" b="1" dirty="0">
                <a:solidFill>
                  <a:schemeClr val="bg1"/>
                </a:solidFill>
              </a:rPr>
              <a:t>Desired Experience with </a:t>
            </a:r>
            <a:r>
              <a:rPr lang="en-US" sz="2000" b="1" dirty="0" err="1">
                <a:solidFill>
                  <a:schemeClr val="bg1"/>
                </a:solidFill>
              </a:rPr>
              <a:t>HealthGuard</a:t>
            </a:r>
            <a:r>
              <a:rPr lang="en-US" sz="2000" b="1" dirty="0">
                <a:solidFill>
                  <a:schemeClr val="bg1"/>
                </a:solidFill>
              </a:rPr>
              <a:t> AI</a:t>
            </a:r>
            <a:endParaRPr lang="en-US" sz="2000" dirty="0">
              <a:solidFill>
                <a:schemeClr val="bg1"/>
              </a:solidFill>
            </a:endParaRPr>
          </a:p>
          <a:p>
            <a:pPr>
              <a:lnSpc>
                <a:spcPct val="150000"/>
              </a:lnSpc>
              <a:buFont typeface="Arial" panose="020B0604020202020204" pitchFamily="34" charset="0"/>
              <a:buChar char="•"/>
            </a:pPr>
            <a:r>
              <a:rPr lang="en-US" sz="2000" dirty="0">
                <a:solidFill>
                  <a:schemeClr val="bg1"/>
                </a:solidFill>
              </a:rPr>
              <a:t>  Manager opens the </a:t>
            </a:r>
            <a:r>
              <a:rPr lang="en-US" sz="2000" b="1" dirty="0" err="1">
                <a:solidFill>
                  <a:schemeClr val="bg1"/>
                </a:solidFill>
              </a:rPr>
              <a:t>HealthGuard</a:t>
            </a:r>
            <a:r>
              <a:rPr lang="en-US" sz="2000" b="1" dirty="0">
                <a:solidFill>
                  <a:schemeClr val="bg1"/>
                </a:solidFill>
              </a:rPr>
              <a:t> Dashboard</a:t>
            </a:r>
            <a:r>
              <a:rPr lang="en-US" sz="2000" dirty="0">
                <a:solidFill>
                  <a:schemeClr val="bg1"/>
                </a:solidFill>
              </a:rPr>
              <a:t>.</a:t>
            </a:r>
          </a:p>
          <a:p>
            <a:pPr>
              <a:buFont typeface="Arial" panose="020B0604020202020204" pitchFamily="34" charset="0"/>
              <a:buChar char="•"/>
            </a:pPr>
            <a:r>
              <a:rPr lang="en-US" sz="2000" dirty="0">
                <a:solidFill>
                  <a:schemeClr val="bg1"/>
                </a:solidFill>
              </a:rPr>
              <a:t>  Enters doctor’s registration number and clinic address.</a:t>
            </a:r>
          </a:p>
          <a:p>
            <a:pPr>
              <a:buFont typeface="Arial" panose="020B0604020202020204" pitchFamily="34" charset="0"/>
              <a:buChar char="•"/>
            </a:pPr>
            <a:r>
              <a:rPr lang="en-US" sz="2000" dirty="0">
                <a:solidFill>
                  <a:schemeClr val="bg1"/>
                </a:solidFill>
              </a:rPr>
              <a:t>  System instantly:</a:t>
            </a:r>
          </a:p>
          <a:p>
            <a:pPr marL="742950" lvl="1" indent="-285750">
              <a:buFont typeface="Arial" panose="020B0604020202020204" pitchFamily="34" charset="0"/>
              <a:buChar char="•"/>
            </a:pPr>
            <a:r>
              <a:rPr lang="en-US" sz="2000" dirty="0">
                <a:solidFill>
                  <a:schemeClr val="bg1"/>
                </a:solidFill>
              </a:rPr>
              <a:t>Validates credentials</a:t>
            </a:r>
          </a:p>
          <a:p>
            <a:pPr marL="742950" lvl="1" indent="-285750">
              <a:buFont typeface="Arial" panose="020B0604020202020204" pitchFamily="34" charset="0"/>
              <a:buChar char="•"/>
            </a:pPr>
            <a:r>
              <a:rPr lang="en-US" sz="2000" dirty="0">
                <a:solidFill>
                  <a:schemeClr val="bg1"/>
                </a:solidFill>
              </a:rPr>
              <a:t>Shows clinic location on a satellite map</a:t>
            </a:r>
          </a:p>
          <a:p>
            <a:pPr marL="742950" lvl="1" indent="-285750">
              <a:buFont typeface="Arial" panose="020B0604020202020204" pitchFamily="34" charset="0"/>
              <a:buChar char="•"/>
            </a:pPr>
            <a:r>
              <a:rPr lang="en-US" sz="2000" dirty="0">
                <a:solidFill>
                  <a:schemeClr val="bg1"/>
                </a:solidFill>
              </a:rPr>
              <a:t>Flags issues (e.g., expired license, residential address)</a:t>
            </a:r>
          </a:p>
          <a:p>
            <a:pPr>
              <a:buNone/>
            </a:pPr>
            <a:endParaRPr lang="en-US" sz="2000" dirty="0">
              <a:solidFill>
                <a:schemeClr val="bg1"/>
              </a:solidFill>
            </a:endParaRPr>
          </a:p>
        </p:txBody>
      </p:sp>
      <p:cxnSp>
        <p:nvCxnSpPr>
          <p:cNvPr id="157" name="Straight Connector 156">
            <a:extLst>
              <a:ext uri="{FF2B5EF4-FFF2-40B4-BE49-F238E27FC236}">
                <a16:creationId xmlns:a16="http://schemas.microsoft.com/office/drawing/2014/main" id="{EF02805B-29F8-18A9-8989-0D7FD1A2A8AA}"/>
              </a:ext>
            </a:extLst>
          </p:cNvPr>
          <p:cNvCxnSpPr>
            <a:cxnSpLocks/>
          </p:cNvCxnSpPr>
          <p:nvPr/>
        </p:nvCxnSpPr>
        <p:spPr>
          <a:xfrm>
            <a:off x="482223" y="1315124"/>
            <a:ext cx="0" cy="245443"/>
          </a:xfrm>
          <a:prstGeom prst="line">
            <a:avLst/>
          </a:prstGeom>
          <a:noFill/>
          <a:ln w="50800" cap="rnd" cmpd="sng" algn="ctr">
            <a:gradFill>
              <a:gsLst>
                <a:gs pos="30000">
                  <a:srgbClr val="FFE600"/>
                </a:gs>
                <a:gs pos="59000">
                  <a:srgbClr val="FF32FF"/>
                </a:gs>
                <a:gs pos="100000">
                  <a:srgbClr val="32FFFF"/>
                </a:gs>
              </a:gsLst>
              <a:lin ang="5400000" scaled="1"/>
            </a:gradFill>
            <a:prstDash val="solid"/>
            <a:tailEnd type="none"/>
          </a:ln>
          <a:effectLst/>
        </p:spPr>
      </p:cxnSp>
    </p:spTree>
    <p:extLst>
      <p:ext uri="{BB962C8B-B14F-4D97-AF65-F5344CB8AC3E}">
        <p14:creationId xmlns:p14="http://schemas.microsoft.com/office/powerpoint/2010/main" val="2263614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125AE2-EA74-CC56-E480-9C22363EF964}"/>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a16="http://schemas.microsoft.com/office/drawing/2014/main" id="{C59D701E-FD83-A910-6EF4-B8BAB6F1760E}"/>
              </a:ext>
            </a:extLst>
          </p:cNvPr>
          <p:cNvPicPr>
            <a:picLocks noChangeAspect="1"/>
          </p:cNvPicPr>
          <p:nvPr/>
        </p:nvPicPr>
        <p:blipFill>
          <a:blip r:embed="rId3" cstate="print">
            <a:extLst>
              <a:ext uri="{28A0092B-C50C-407E-A947-70E740481C1C}">
                <a14:useLocalDpi xmlns:a14="http://schemas.microsoft.com/office/drawing/2010/main" val="0"/>
              </a:ext>
            </a:extLst>
          </a:blip>
          <a:srcRect t="35912" b="23233"/>
          <a:stretch/>
        </p:blipFill>
        <p:spPr>
          <a:xfrm>
            <a:off x="6743731" y="379294"/>
            <a:ext cx="5448270" cy="324624"/>
          </a:xfrm>
          <a:prstGeom prst="rect">
            <a:avLst/>
          </a:prstGeom>
        </p:spPr>
      </p:pic>
      <p:sp>
        <p:nvSpPr>
          <p:cNvPr id="4" name="Title 3">
            <a:extLst>
              <a:ext uri="{FF2B5EF4-FFF2-40B4-BE49-F238E27FC236}">
                <a16:creationId xmlns:a16="http://schemas.microsoft.com/office/drawing/2014/main" id="{A3E38635-884E-6D66-F173-40C754B56BF1}"/>
              </a:ext>
            </a:extLst>
          </p:cNvPr>
          <p:cNvSpPr>
            <a:spLocks noGrp="1"/>
          </p:cNvSpPr>
          <p:nvPr>
            <p:ph type="title"/>
          </p:nvPr>
        </p:nvSpPr>
        <p:spPr>
          <a:xfrm>
            <a:off x="483828" y="337031"/>
            <a:ext cx="6512590" cy="470898"/>
          </a:xfrm>
        </p:spPr>
        <p:txBody>
          <a:bodyPr/>
          <a:lstStyle/>
          <a:p>
            <a:r>
              <a:rPr lang="en-IN" b="0" dirty="0">
                <a:latin typeface="Georgia" panose="02040502050405020303" pitchFamily="18" charset="0"/>
                <a:cs typeface="Arial"/>
              </a:rPr>
              <a:t>Proposed Data Flow</a:t>
            </a:r>
            <a:endParaRPr lang="en-IN" b="1" dirty="0">
              <a:latin typeface="Georgia" panose="02040502050405020303" pitchFamily="18" charset="0"/>
            </a:endParaRPr>
          </a:p>
        </p:txBody>
      </p:sp>
      <p:sp>
        <p:nvSpPr>
          <p:cNvPr id="2" name="TextBox 1">
            <a:extLst>
              <a:ext uri="{FF2B5EF4-FFF2-40B4-BE49-F238E27FC236}">
                <a16:creationId xmlns:a16="http://schemas.microsoft.com/office/drawing/2014/main" id="{7C6F6C54-FD05-D614-5FBA-91BCCB4A0A57}"/>
              </a:ext>
            </a:extLst>
          </p:cNvPr>
          <p:cNvSpPr txBox="1"/>
          <p:nvPr/>
        </p:nvSpPr>
        <p:spPr>
          <a:xfrm>
            <a:off x="408750" y="764024"/>
            <a:ext cx="8862570" cy="5786199"/>
          </a:xfrm>
          <a:prstGeom prst="rect">
            <a:avLst/>
          </a:prstGeom>
          <a:noFill/>
        </p:spPr>
        <p:txBody>
          <a:bodyPr wrap="square">
            <a:spAutoFit/>
          </a:bodyPr>
          <a:lstStyle/>
          <a:p>
            <a:pPr>
              <a:buFont typeface="+mj-lt"/>
              <a:buAutoNum type="arabicPeriod"/>
            </a:pPr>
            <a:r>
              <a:rPr lang="en-US" sz="2000" b="1" dirty="0">
                <a:solidFill>
                  <a:schemeClr val="bg1"/>
                </a:solidFill>
              </a:rPr>
              <a:t> Input</a:t>
            </a:r>
            <a:endParaRPr lang="en-US" sz="2000" dirty="0">
              <a:solidFill>
                <a:schemeClr val="bg1"/>
              </a:solidFill>
            </a:endParaRPr>
          </a:p>
          <a:p>
            <a:pPr marL="742950" lvl="1" indent="-285750">
              <a:buFont typeface="Arial" panose="020B0604020202020204" pitchFamily="34" charset="0"/>
              <a:buChar char="•"/>
            </a:pPr>
            <a:r>
              <a:rPr lang="en-US" sz="2000" dirty="0">
                <a:solidFill>
                  <a:schemeClr val="bg1"/>
                </a:solidFill>
              </a:rPr>
              <a:t>User submits Provider Dictionary via Web UI:</a:t>
            </a:r>
          </a:p>
          <a:p>
            <a:pPr marL="1200150" lvl="2" indent="-285750">
              <a:buFont typeface="Arial" panose="020B0604020202020204" pitchFamily="34" charset="0"/>
              <a:buChar char="•"/>
            </a:pPr>
            <a:r>
              <a:rPr lang="en-US" sz="2000" dirty="0">
                <a:solidFill>
                  <a:schemeClr val="bg1"/>
                </a:solidFill>
              </a:rPr>
              <a:t>Name, Registration Number, Address</a:t>
            </a:r>
          </a:p>
          <a:p>
            <a:pPr>
              <a:lnSpc>
                <a:spcPct val="150000"/>
              </a:lnSpc>
              <a:buFont typeface="+mj-lt"/>
              <a:buAutoNum type="arabicPeriod"/>
            </a:pPr>
            <a:r>
              <a:rPr lang="en-US" sz="2000" b="1" dirty="0">
                <a:solidFill>
                  <a:schemeClr val="bg1"/>
                </a:solidFill>
              </a:rPr>
              <a:t> Orchestration – </a:t>
            </a:r>
            <a:r>
              <a:rPr lang="en-US" sz="2000" b="1" dirty="0">
                <a:solidFill>
                  <a:schemeClr val="bg1"/>
                </a:solidFill>
                <a:latin typeface="Courier New" panose="02070309020205020404" pitchFamily="49" charset="0"/>
              </a:rPr>
              <a:t>Validation Agent</a:t>
            </a:r>
            <a:endParaRPr lang="en-US" sz="2000" dirty="0">
              <a:solidFill>
                <a:schemeClr val="bg1"/>
              </a:solidFill>
            </a:endParaRPr>
          </a:p>
          <a:p>
            <a:pPr marL="742950" lvl="1" indent="-285750">
              <a:buFont typeface="Arial" panose="020B0604020202020204" pitchFamily="34" charset="0"/>
              <a:buChar char="•"/>
            </a:pPr>
            <a:r>
              <a:rPr lang="en-US" sz="2000" dirty="0">
                <a:solidFill>
                  <a:schemeClr val="bg1"/>
                </a:solidFill>
              </a:rPr>
              <a:t>Receives the request and spawn's parallel tasks:</a:t>
            </a:r>
          </a:p>
          <a:p>
            <a:pPr marL="1200150" lvl="2" indent="-285750">
              <a:buFont typeface="Arial" panose="020B0604020202020204" pitchFamily="34" charset="0"/>
              <a:buChar char="•"/>
            </a:pPr>
            <a:r>
              <a:rPr lang="en-US" sz="2000" b="1" dirty="0">
                <a:solidFill>
                  <a:schemeClr val="bg1"/>
                </a:solidFill>
              </a:rPr>
              <a:t>Path A – Registry Check</a:t>
            </a:r>
            <a:endParaRPr lang="en-US" sz="2000" dirty="0">
              <a:solidFill>
                <a:schemeClr val="bg1"/>
              </a:solidFill>
            </a:endParaRPr>
          </a:p>
          <a:p>
            <a:pPr marL="1657350" lvl="3" indent="-285750">
              <a:buFont typeface="Arial" panose="020B0604020202020204" pitchFamily="34" charset="0"/>
              <a:buChar char="•"/>
            </a:pPr>
            <a:r>
              <a:rPr lang="en-US" sz="2000" dirty="0">
                <a:solidFill>
                  <a:schemeClr val="bg1"/>
                </a:solidFill>
              </a:rPr>
              <a:t>Hits NMC/State Council (simulated) for licensure status.</a:t>
            </a:r>
          </a:p>
          <a:p>
            <a:pPr marL="1200150" lvl="2" indent="-285750">
              <a:buFont typeface="Arial" panose="020B0604020202020204" pitchFamily="34" charset="0"/>
              <a:buChar char="•"/>
            </a:pPr>
            <a:r>
              <a:rPr lang="en-US" sz="2000" b="1" dirty="0">
                <a:solidFill>
                  <a:schemeClr val="bg1"/>
                </a:solidFill>
              </a:rPr>
              <a:t>Path B – Geolocation Check</a:t>
            </a:r>
            <a:endParaRPr lang="en-US" sz="2000" dirty="0">
              <a:solidFill>
                <a:schemeClr val="bg1"/>
              </a:solidFill>
            </a:endParaRPr>
          </a:p>
          <a:p>
            <a:pPr marL="1657350" lvl="3" indent="-285750">
              <a:buFont typeface="Arial" panose="020B0604020202020204" pitchFamily="34" charset="0"/>
              <a:buChar char="•"/>
            </a:pPr>
            <a:r>
              <a:rPr lang="en-US" sz="2000" dirty="0">
                <a:solidFill>
                  <a:schemeClr val="bg1"/>
                </a:solidFill>
              </a:rPr>
              <a:t>Uses OpenStreetMap API to resolve </a:t>
            </a:r>
            <a:r>
              <a:rPr lang="en-US" sz="2000" dirty="0" err="1">
                <a:solidFill>
                  <a:schemeClr val="bg1"/>
                </a:solidFill>
              </a:rPr>
              <a:t>lat</a:t>
            </a:r>
            <a:r>
              <a:rPr lang="en-US" sz="2000" dirty="0">
                <a:solidFill>
                  <a:schemeClr val="bg1"/>
                </a:solidFill>
              </a:rPr>
              <a:t>/long and confirm address existence.</a:t>
            </a:r>
          </a:p>
          <a:p>
            <a:pPr>
              <a:lnSpc>
                <a:spcPct val="150000"/>
              </a:lnSpc>
              <a:buFont typeface="+mj-lt"/>
              <a:buAutoNum type="arabicPeriod"/>
            </a:pPr>
            <a:r>
              <a:rPr lang="en-US" sz="2000" b="1" dirty="0">
                <a:solidFill>
                  <a:schemeClr val="bg1"/>
                </a:solidFill>
              </a:rPr>
              <a:t> Synthesis – Score Engine</a:t>
            </a:r>
            <a:endParaRPr lang="en-US" sz="2000" dirty="0">
              <a:solidFill>
                <a:schemeClr val="bg1"/>
              </a:solidFill>
            </a:endParaRPr>
          </a:p>
          <a:p>
            <a:pPr marL="742950" lvl="1" indent="-285750">
              <a:buFont typeface="Arial" panose="020B0604020202020204" pitchFamily="34" charset="0"/>
              <a:buChar char="•"/>
            </a:pPr>
            <a:r>
              <a:rPr lang="en-US" sz="2000" dirty="0">
                <a:solidFill>
                  <a:schemeClr val="bg1"/>
                </a:solidFill>
              </a:rPr>
              <a:t>Aggregates outputs from Path A &amp; B.</a:t>
            </a:r>
          </a:p>
          <a:p>
            <a:pPr marL="742950" lvl="1" indent="-285750">
              <a:buFont typeface="Arial" panose="020B0604020202020204" pitchFamily="34" charset="0"/>
              <a:buChar char="•"/>
            </a:pPr>
            <a:r>
              <a:rPr lang="en-US" sz="2000" dirty="0">
                <a:solidFill>
                  <a:schemeClr val="bg1"/>
                </a:solidFill>
              </a:rPr>
              <a:t>If Registry Status = </a:t>
            </a:r>
            <a:r>
              <a:rPr lang="en-US" sz="2000" b="1" dirty="0">
                <a:solidFill>
                  <a:schemeClr val="bg1"/>
                </a:solidFill>
              </a:rPr>
              <a:t>“Expired”</a:t>
            </a:r>
            <a:r>
              <a:rPr lang="en-US" sz="2000" dirty="0">
                <a:solidFill>
                  <a:schemeClr val="bg1"/>
                </a:solidFill>
              </a:rPr>
              <a:t> → Trust Score = </a:t>
            </a:r>
            <a:r>
              <a:rPr lang="en-US" sz="2000" b="1" dirty="0">
                <a:solidFill>
                  <a:schemeClr val="bg1"/>
                </a:solidFill>
              </a:rPr>
              <a:t>0</a:t>
            </a:r>
            <a:r>
              <a:rPr lang="en-US" sz="2000" dirty="0">
                <a:solidFill>
                  <a:schemeClr val="bg1"/>
                </a:solidFill>
              </a:rPr>
              <a:t> (Critical Failure).</a:t>
            </a:r>
          </a:p>
          <a:p>
            <a:pPr marL="742950" lvl="1" indent="-285750">
              <a:buFont typeface="Arial" panose="020B0604020202020204" pitchFamily="34" charset="0"/>
              <a:buChar char="•"/>
            </a:pPr>
            <a:r>
              <a:rPr lang="en-US" sz="2000" dirty="0">
                <a:solidFill>
                  <a:schemeClr val="bg1"/>
                </a:solidFill>
              </a:rPr>
              <a:t>Else → Trust Score = weighted average of </a:t>
            </a:r>
            <a:r>
              <a:rPr lang="en-US" sz="2000" b="1" dirty="0">
                <a:solidFill>
                  <a:schemeClr val="bg1"/>
                </a:solidFill>
              </a:rPr>
              <a:t>Validity</a:t>
            </a:r>
            <a:r>
              <a:rPr lang="en-US" sz="2000" dirty="0">
                <a:solidFill>
                  <a:schemeClr val="bg1"/>
                </a:solidFill>
              </a:rPr>
              <a:t> + </a:t>
            </a:r>
            <a:r>
              <a:rPr lang="en-US" sz="2000" b="1" dirty="0">
                <a:solidFill>
                  <a:schemeClr val="bg1"/>
                </a:solidFill>
              </a:rPr>
              <a:t>Location Match</a:t>
            </a:r>
            <a:r>
              <a:rPr lang="en-US" sz="2000" dirty="0">
                <a:solidFill>
                  <a:schemeClr val="bg1"/>
                </a:solidFill>
              </a:rPr>
              <a:t>.</a:t>
            </a:r>
          </a:p>
          <a:p>
            <a:pPr>
              <a:lnSpc>
                <a:spcPct val="150000"/>
              </a:lnSpc>
              <a:buFont typeface="+mj-lt"/>
              <a:buAutoNum type="arabicPeriod"/>
            </a:pPr>
            <a:r>
              <a:rPr lang="en-US" sz="2000" b="1" dirty="0">
                <a:solidFill>
                  <a:schemeClr val="bg1"/>
                </a:solidFill>
              </a:rPr>
              <a:t> Output</a:t>
            </a:r>
            <a:endParaRPr lang="en-US" sz="2000" dirty="0">
              <a:solidFill>
                <a:schemeClr val="bg1"/>
              </a:solidFill>
            </a:endParaRPr>
          </a:p>
          <a:p>
            <a:pPr marL="742950" lvl="1" indent="-285750">
              <a:buFont typeface="Arial" panose="020B0604020202020204" pitchFamily="34" charset="0"/>
              <a:buChar char="•"/>
            </a:pPr>
            <a:r>
              <a:rPr lang="en-US" sz="2000" dirty="0">
                <a:solidFill>
                  <a:schemeClr val="bg1"/>
                </a:solidFill>
              </a:rPr>
              <a:t>JSON rendered on Dashboard: Status (Verified/Flagged), Trust Score, Evidence Logs.</a:t>
            </a:r>
          </a:p>
        </p:txBody>
      </p:sp>
      <p:cxnSp>
        <p:nvCxnSpPr>
          <p:cNvPr id="157" name="Straight Connector 156">
            <a:extLst>
              <a:ext uri="{FF2B5EF4-FFF2-40B4-BE49-F238E27FC236}">
                <a16:creationId xmlns:a16="http://schemas.microsoft.com/office/drawing/2014/main" id="{AEDF2F3D-D7A3-FA0A-F290-7B4590A65588}"/>
              </a:ext>
            </a:extLst>
          </p:cNvPr>
          <p:cNvCxnSpPr>
            <a:cxnSpLocks/>
          </p:cNvCxnSpPr>
          <p:nvPr/>
        </p:nvCxnSpPr>
        <p:spPr>
          <a:xfrm>
            <a:off x="408750" y="886483"/>
            <a:ext cx="0" cy="245443"/>
          </a:xfrm>
          <a:prstGeom prst="line">
            <a:avLst/>
          </a:prstGeom>
          <a:noFill/>
          <a:ln w="50800" cap="rnd" cmpd="sng" algn="ctr">
            <a:gradFill>
              <a:gsLst>
                <a:gs pos="30000">
                  <a:srgbClr val="FFE600"/>
                </a:gs>
                <a:gs pos="59000">
                  <a:srgbClr val="FF32FF"/>
                </a:gs>
                <a:gs pos="100000">
                  <a:srgbClr val="32FFFF"/>
                </a:gs>
              </a:gsLst>
              <a:lin ang="5400000" scaled="1"/>
            </a:gradFill>
            <a:prstDash val="solid"/>
            <a:tailEnd type="none"/>
          </a:ln>
          <a:effectLst/>
        </p:spPr>
      </p:cxnSp>
      <p:pic>
        <p:nvPicPr>
          <p:cNvPr id="3" name="Picture 2">
            <a:extLst>
              <a:ext uri="{FF2B5EF4-FFF2-40B4-BE49-F238E27FC236}">
                <a16:creationId xmlns:a16="http://schemas.microsoft.com/office/drawing/2014/main" id="{06DF7190-FCC0-4736-601F-CF13B064C831}"/>
              </a:ext>
            </a:extLst>
          </p:cNvPr>
          <p:cNvPicPr>
            <a:picLocks noChangeAspect="1"/>
          </p:cNvPicPr>
          <p:nvPr/>
        </p:nvPicPr>
        <p:blipFill>
          <a:blip r:embed="rId4"/>
          <a:stretch>
            <a:fillRect/>
          </a:stretch>
        </p:blipFill>
        <p:spPr>
          <a:xfrm>
            <a:off x="9100019" y="1131926"/>
            <a:ext cx="2847183" cy="5263978"/>
          </a:xfrm>
          <a:prstGeom prst="rect">
            <a:avLst/>
          </a:prstGeom>
        </p:spPr>
      </p:pic>
    </p:spTree>
    <p:extLst>
      <p:ext uri="{BB962C8B-B14F-4D97-AF65-F5344CB8AC3E}">
        <p14:creationId xmlns:p14="http://schemas.microsoft.com/office/powerpoint/2010/main" val="3100093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5FC78C-E887-847A-874D-8F0ED7505C82}"/>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a16="http://schemas.microsoft.com/office/drawing/2014/main" id="{24F6B9A9-F3E1-5E68-9AB9-33054354C508}"/>
              </a:ext>
            </a:extLst>
          </p:cNvPr>
          <p:cNvPicPr>
            <a:picLocks noChangeAspect="1"/>
          </p:cNvPicPr>
          <p:nvPr/>
        </p:nvPicPr>
        <p:blipFill>
          <a:blip r:embed="rId3" cstate="print">
            <a:extLst>
              <a:ext uri="{28A0092B-C50C-407E-A947-70E740481C1C}">
                <a14:useLocalDpi xmlns:a14="http://schemas.microsoft.com/office/drawing/2010/main" val="0"/>
              </a:ext>
            </a:extLst>
          </a:blip>
          <a:srcRect t="35912" b="23233"/>
          <a:stretch/>
        </p:blipFill>
        <p:spPr>
          <a:xfrm>
            <a:off x="6743731" y="796655"/>
            <a:ext cx="5448270" cy="324624"/>
          </a:xfrm>
          <a:prstGeom prst="rect">
            <a:avLst/>
          </a:prstGeom>
        </p:spPr>
      </p:pic>
      <p:sp>
        <p:nvSpPr>
          <p:cNvPr id="4" name="Title 3">
            <a:extLst>
              <a:ext uri="{FF2B5EF4-FFF2-40B4-BE49-F238E27FC236}">
                <a16:creationId xmlns:a16="http://schemas.microsoft.com/office/drawing/2014/main" id="{D3E479F5-5A71-314A-D78B-BFF695B50384}"/>
              </a:ext>
            </a:extLst>
          </p:cNvPr>
          <p:cNvSpPr>
            <a:spLocks noGrp="1"/>
          </p:cNvSpPr>
          <p:nvPr>
            <p:ph type="title"/>
          </p:nvPr>
        </p:nvSpPr>
        <p:spPr>
          <a:xfrm>
            <a:off x="483828" y="337030"/>
            <a:ext cx="11205252" cy="623089"/>
          </a:xfrm>
        </p:spPr>
        <p:txBody>
          <a:bodyPr/>
          <a:lstStyle/>
          <a:p>
            <a:pPr>
              <a:lnSpc>
                <a:spcPct val="100000"/>
              </a:lnSpc>
            </a:pPr>
            <a:r>
              <a:rPr lang="en-US" b="0" dirty="0">
                <a:latin typeface="Georgia" panose="02040502050405020303" pitchFamily="18" charset="0"/>
              </a:rPr>
              <a:t>Solution &amp; Value Proposition</a:t>
            </a:r>
          </a:p>
        </p:txBody>
      </p:sp>
      <p:sp>
        <p:nvSpPr>
          <p:cNvPr id="2" name="TextBox 1">
            <a:extLst>
              <a:ext uri="{FF2B5EF4-FFF2-40B4-BE49-F238E27FC236}">
                <a16:creationId xmlns:a16="http://schemas.microsoft.com/office/drawing/2014/main" id="{D458FDFC-C9EC-4E14-97EF-17DF00DBFF88}"/>
              </a:ext>
            </a:extLst>
          </p:cNvPr>
          <p:cNvSpPr txBox="1"/>
          <p:nvPr/>
        </p:nvSpPr>
        <p:spPr>
          <a:xfrm>
            <a:off x="422867" y="1112751"/>
            <a:ext cx="11708173" cy="5170646"/>
          </a:xfrm>
          <a:prstGeom prst="rect">
            <a:avLst/>
          </a:prstGeom>
          <a:noFill/>
        </p:spPr>
        <p:txBody>
          <a:bodyPr wrap="square">
            <a:spAutoFit/>
          </a:bodyPr>
          <a:lstStyle/>
          <a:p>
            <a:pPr>
              <a:buNone/>
            </a:pPr>
            <a:r>
              <a:rPr lang="en-IN" sz="2000" b="1" dirty="0">
                <a:solidFill>
                  <a:schemeClr val="bg1"/>
                </a:solidFill>
              </a:rPr>
              <a:t>Nature of Output</a:t>
            </a:r>
            <a:endParaRPr lang="en-IN" sz="2000" dirty="0">
              <a:solidFill>
                <a:schemeClr val="bg1"/>
              </a:solidFill>
            </a:endParaRPr>
          </a:p>
          <a:p>
            <a:pPr>
              <a:lnSpc>
                <a:spcPct val="150000"/>
              </a:lnSpc>
              <a:buFont typeface="Arial" panose="020B0604020202020204" pitchFamily="34" charset="0"/>
              <a:buChar char="•"/>
            </a:pPr>
            <a:r>
              <a:rPr lang="en-IN" sz="2000" dirty="0">
                <a:solidFill>
                  <a:schemeClr val="bg1"/>
                </a:solidFill>
              </a:rPr>
              <a:t> Responsive </a:t>
            </a:r>
            <a:r>
              <a:rPr lang="en-IN" sz="2000" b="1" dirty="0">
                <a:solidFill>
                  <a:schemeClr val="bg1"/>
                </a:solidFill>
              </a:rPr>
              <a:t>Web Application (React Dashboard)</a:t>
            </a:r>
            <a:r>
              <a:rPr lang="en-IN" sz="2000" dirty="0">
                <a:solidFill>
                  <a:schemeClr val="bg1"/>
                </a:solidFill>
              </a:rPr>
              <a:t> with:</a:t>
            </a:r>
          </a:p>
          <a:p>
            <a:pPr marL="742950" lvl="1" indent="-285750">
              <a:buFont typeface="Arial" panose="020B0604020202020204" pitchFamily="34" charset="0"/>
              <a:buChar char="•"/>
            </a:pPr>
            <a:r>
              <a:rPr lang="en-IN" sz="2000" dirty="0">
                <a:solidFill>
                  <a:schemeClr val="bg1"/>
                </a:solidFill>
              </a:rPr>
              <a:t>Real‑time status tracking</a:t>
            </a:r>
          </a:p>
          <a:p>
            <a:pPr marL="742950" lvl="1" indent="-285750">
              <a:buFont typeface="Arial" panose="020B0604020202020204" pitchFamily="34" charset="0"/>
              <a:buChar char="•"/>
            </a:pPr>
            <a:r>
              <a:rPr lang="en-IN" sz="2000" dirty="0">
                <a:solidFill>
                  <a:schemeClr val="bg1"/>
                </a:solidFill>
              </a:rPr>
              <a:t>Interactive map view</a:t>
            </a:r>
          </a:p>
          <a:p>
            <a:pPr marL="742950" lvl="1" indent="-285750">
              <a:buFont typeface="Arial" panose="020B0604020202020204" pitchFamily="34" charset="0"/>
              <a:buChar char="•"/>
            </a:pPr>
            <a:r>
              <a:rPr lang="en-IN" sz="2000" dirty="0">
                <a:solidFill>
                  <a:schemeClr val="bg1"/>
                </a:solidFill>
              </a:rPr>
              <a:t>Downloadable verification reports (PDF)</a:t>
            </a:r>
          </a:p>
          <a:p>
            <a:pPr lvl="1"/>
            <a:endParaRPr lang="en-IN" sz="2000" dirty="0">
              <a:solidFill>
                <a:schemeClr val="bg1"/>
              </a:solidFill>
            </a:endParaRPr>
          </a:p>
          <a:p>
            <a:pPr>
              <a:buNone/>
            </a:pPr>
            <a:r>
              <a:rPr lang="en-IN" sz="2000" b="1" dirty="0">
                <a:solidFill>
                  <a:schemeClr val="bg1"/>
                </a:solidFill>
              </a:rPr>
              <a:t>Value Proposition</a:t>
            </a:r>
            <a:endParaRPr lang="en-IN" sz="2000" dirty="0">
              <a:solidFill>
                <a:schemeClr val="bg1"/>
              </a:solidFill>
            </a:endParaRPr>
          </a:p>
          <a:p>
            <a:pPr>
              <a:lnSpc>
                <a:spcPct val="150000"/>
              </a:lnSpc>
              <a:buFont typeface="+mj-lt"/>
              <a:buAutoNum type="arabicPeriod"/>
            </a:pPr>
            <a:r>
              <a:rPr lang="en-IN" sz="2000" b="1" dirty="0">
                <a:solidFill>
                  <a:schemeClr val="bg1"/>
                </a:solidFill>
              </a:rPr>
              <a:t> Cost Efficiency</a:t>
            </a:r>
            <a:r>
              <a:rPr lang="en-IN" sz="2000" dirty="0">
                <a:solidFill>
                  <a:schemeClr val="bg1"/>
                </a:solidFill>
              </a:rPr>
              <a:t> – Eliminates routine field visits for Tier‑1 checks.</a:t>
            </a:r>
          </a:p>
          <a:p>
            <a:pPr>
              <a:buFont typeface="+mj-lt"/>
              <a:buAutoNum type="arabicPeriod"/>
            </a:pPr>
            <a:r>
              <a:rPr lang="en-IN" sz="2000" b="1" dirty="0">
                <a:solidFill>
                  <a:schemeClr val="bg1"/>
                </a:solidFill>
              </a:rPr>
              <a:t> Speed</a:t>
            </a:r>
            <a:r>
              <a:rPr lang="en-IN" sz="2000" dirty="0">
                <a:solidFill>
                  <a:schemeClr val="bg1"/>
                </a:solidFill>
              </a:rPr>
              <a:t> – Time‑to‑Empanelment drops from weeks to minutes.</a:t>
            </a:r>
          </a:p>
          <a:p>
            <a:pPr>
              <a:buFont typeface="+mj-lt"/>
              <a:buAutoNum type="arabicPeriod"/>
            </a:pPr>
            <a:r>
              <a:rPr lang="en-IN" sz="2000" b="1" dirty="0">
                <a:solidFill>
                  <a:schemeClr val="bg1"/>
                </a:solidFill>
              </a:rPr>
              <a:t> Risk Mitigation</a:t>
            </a:r>
            <a:r>
              <a:rPr lang="en-IN" sz="2000" dirty="0">
                <a:solidFill>
                  <a:schemeClr val="bg1"/>
                </a:solidFill>
              </a:rPr>
              <a:t> – Automated “AI Risk Assessment” prevents human oversight for critical failures.</a:t>
            </a:r>
          </a:p>
          <a:p>
            <a:pPr>
              <a:buNone/>
            </a:pPr>
            <a:endParaRPr lang="en-IN" sz="2000" b="1" dirty="0">
              <a:solidFill>
                <a:schemeClr val="bg1"/>
              </a:solidFill>
            </a:endParaRPr>
          </a:p>
          <a:p>
            <a:pPr>
              <a:buNone/>
            </a:pPr>
            <a:r>
              <a:rPr lang="en-IN" sz="2000" b="1" dirty="0">
                <a:solidFill>
                  <a:schemeClr val="bg1"/>
                </a:solidFill>
              </a:rPr>
              <a:t>Impact Metrics</a:t>
            </a:r>
            <a:endParaRPr lang="en-IN" sz="2000" dirty="0">
              <a:solidFill>
                <a:schemeClr val="bg1"/>
              </a:solidFill>
            </a:endParaRPr>
          </a:p>
          <a:p>
            <a:pPr>
              <a:lnSpc>
                <a:spcPct val="150000"/>
              </a:lnSpc>
              <a:buFont typeface="Arial" panose="020B0604020202020204" pitchFamily="34" charset="0"/>
              <a:buChar char="•"/>
            </a:pPr>
            <a:r>
              <a:rPr lang="en-IN" sz="2000" dirty="0">
                <a:solidFill>
                  <a:schemeClr val="bg1"/>
                </a:solidFill>
              </a:rPr>
              <a:t> Turnaround Time: </a:t>
            </a:r>
            <a:r>
              <a:rPr lang="en-IN" sz="2000" b="1" dirty="0">
                <a:solidFill>
                  <a:schemeClr val="bg1"/>
                </a:solidFill>
              </a:rPr>
              <a:t>5 days → &lt; 5 seconds per provider</a:t>
            </a:r>
            <a:endParaRPr lang="en-IN" sz="2000" dirty="0">
              <a:solidFill>
                <a:schemeClr val="bg1"/>
              </a:solidFill>
            </a:endParaRPr>
          </a:p>
          <a:p>
            <a:pPr>
              <a:buFont typeface="Arial" panose="020B0604020202020204" pitchFamily="34" charset="0"/>
              <a:buChar char="•"/>
            </a:pPr>
            <a:r>
              <a:rPr lang="en-IN" sz="2000" dirty="0">
                <a:solidFill>
                  <a:schemeClr val="bg1"/>
                </a:solidFill>
              </a:rPr>
              <a:t> Cost per Verification: </a:t>
            </a:r>
            <a:r>
              <a:rPr lang="en-IN" sz="2000" b="1" dirty="0">
                <a:solidFill>
                  <a:schemeClr val="bg1"/>
                </a:solidFill>
              </a:rPr>
              <a:t>₹500 → ₹5 (compute)</a:t>
            </a:r>
            <a:endParaRPr lang="en-IN" sz="2000" dirty="0">
              <a:solidFill>
                <a:schemeClr val="bg1"/>
              </a:solidFill>
            </a:endParaRPr>
          </a:p>
          <a:p>
            <a:pPr>
              <a:buFont typeface="Arial" panose="020B0604020202020204" pitchFamily="34" charset="0"/>
              <a:buChar char="•"/>
            </a:pPr>
            <a:r>
              <a:rPr lang="en-IN" sz="2000" dirty="0">
                <a:solidFill>
                  <a:schemeClr val="bg1"/>
                </a:solidFill>
              </a:rPr>
              <a:t> Accuracy: Zero false positives for </a:t>
            </a:r>
            <a:r>
              <a:rPr lang="en-IN" sz="2000" b="1" dirty="0">
                <a:solidFill>
                  <a:schemeClr val="bg1"/>
                </a:solidFill>
              </a:rPr>
              <a:t>critical</a:t>
            </a:r>
            <a:r>
              <a:rPr lang="en-IN" sz="2000" dirty="0">
                <a:solidFill>
                  <a:schemeClr val="bg1"/>
                </a:solidFill>
              </a:rPr>
              <a:t> failures (e.g., expired license).</a:t>
            </a:r>
          </a:p>
        </p:txBody>
      </p:sp>
      <p:cxnSp>
        <p:nvCxnSpPr>
          <p:cNvPr id="3" name="Straight Connector 2">
            <a:extLst>
              <a:ext uri="{FF2B5EF4-FFF2-40B4-BE49-F238E27FC236}">
                <a16:creationId xmlns:a16="http://schemas.microsoft.com/office/drawing/2014/main" id="{C783061D-B226-B5F1-D9D6-76FAA6D518BC}"/>
              </a:ext>
            </a:extLst>
          </p:cNvPr>
          <p:cNvCxnSpPr>
            <a:cxnSpLocks/>
          </p:cNvCxnSpPr>
          <p:nvPr/>
        </p:nvCxnSpPr>
        <p:spPr>
          <a:xfrm>
            <a:off x="422867" y="1184906"/>
            <a:ext cx="0" cy="245443"/>
          </a:xfrm>
          <a:prstGeom prst="line">
            <a:avLst/>
          </a:prstGeom>
          <a:noFill/>
          <a:ln w="50800" cap="rnd" cmpd="sng" algn="ctr">
            <a:gradFill>
              <a:gsLst>
                <a:gs pos="30000">
                  <a:srgbClr val="FFE600"/>
                </a:gs>
                <a:gs pos="59000">
                  <a:srgbClr val="FF32FF"/>
                </a:gs>
                <a:gs pos="100000">
                  <a:srgbClr val="32FFFF"/>
                </a:gs>
              </a:gsLst>
              <a:lin ang="5400000" scaled="1"/>
            </a:gradFill>
            <a:prstDash val="solid"/>
            <a:tailEnd type="none"/>
          </a:ln>
          <a:effectLst/>
        </p:spPr>
      </p:cxnSp>
    </p:spTree>
    <p:extLst>
      <p:ext uri="{BB962C8B-B14F-4D97-AF65-F5344CB8AC3E}">
        <p14:creationId xmlns:p14="http://schemas.microsoft.com/office/powerpoint/2010/main" val="934253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550035-9AE0-73E1-8E11-78DB69A25EFE}"/>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a16="http://schemas.microsoft.com/office/drawing/2014/main" id="{F6FDDB3B-9148-46B6-53BC-2C09371729F4}"/>
              </a:ext>
            </a:extLst>
          </p:cNvPr>
          <p:cNvPicPr>
            <a:picLocks noChangeAspect="1"/>
          </p:cNvPicPr>
          <p:nvPr/>
        </p:nvPicPr>
        <p:blipFill>
          <a:blip r:embed="rId3" cstate="print">
            <a:extLst>
              <a:ext uri="{28A0092B-C50C-407E-A947-70E740481C1C}">
                <a14:useLocalDpi xmlns:a14="http://schemas.microsoft.com/office/drawing/2010/main" val="0"/>
              </a:ext>
            </a:extLst>
          </a:blip>
          <a:srcRect t="35912" b="23233"/>
          <a:stretch/>
        </p:blipFill>
        <p:spPr>
          <a:xfrm>
            <a:off x="6743731" y="796655"/>
            <a:ext cx="5448270" cy="324624"/>
          </a:xfrm>
          <a:prstGeom prst="rect">
            <a:avLst/>
          </a:prstGeom>
        </p:spPr>
      </p:pic>
      <p:sp>
        <p:nvSpPr>
          <p:cNvPr id="4" name="Title 3">
            <a:extLst>
              <a:ext uri="{FF2B5EF4-FFF2-40B4-BE49-F238E27FC236}">
                <a16:creationId xmlns:a16="http://schemas.microsoft.com/office/drawing/2014/main" id="{FF3309AB-361B-0F54-E7D8-28A7DCA73578}"/>
              </a:ext>
            </a:extLst>
          </p:cNvPr>
          <p:cNvSpPr>
            <a:spLocks noGrp="1"/>
          </p:cNvSpPr>
          <p:nvPr>
            <p:ph type="title"/>
          </p:nvPr>
        </p:nvSpPr>
        <p:spPr>
          <a:xfrm>
            <a:off x="483828" y="337030"/>
            <a:ext cx="11205252" cy="623089"/>
          </a:xfrm>
        </p:spPr>
        <p:txBody>
          <a:bodyPr/>
          <a:lstStyle/>
          <a:p>
            <a:pPr>
              <a:lnSpc>
                <a:spcPct val="100000"/>
              </a:lnSpc>
            </a:pPr>
            <a:r>
              <a:rPr lang="en-IN" b="0" dirty="0">
                <a:latin typeface="Georgia" panose="02040502050405020303" pitchFamily="18" charset="0"/>
                <a:cs typeface="Arial"/>
              </a:rPr>
              <a:t>Tech Stack &amp; Architecture</a:t>
            </a:r>
            <a:endParaRPr lang="en-US" b="0" dirty="0">
              <a:latin typeface="Georgia" panose="02040502050405020303" pitchFamily="18" charset="0"/>
            </a:endParaRPr>
          </a:p>
        </p:txBody>
      </p:sp>
      <p:sp>
        <p:nvSpPr>
          <p:cNvPr id="2" name="TextBox 1">
            <a:extLst>
              <a:ext uri="{FF2B5EF4-FFF2-40B4-BE49-F238E27FC236}">
                <a16:creationId xmlns:a16="http://schemas.microsoft.com/office/drawing/2014/main" id="{ED681889-CF9D-990F-DCBC-8D239C3AAD07}"/>
              </a:ext>
            </a:extLst>
          </p:cNvPr>
          <p:cNvSpPr txBox="1"/>
          <p:nvPr/>
        </p:nvSpPr>
        <p:spPr>
          <a:xfrm>
            <a:off x="358129" y="1137863"/>
            <a:ext cx="7086787" cy="5016758"/>
          </a:xfrm>
          <a:prstGeom prst="rect">
            <a:avLst/>
          </a:prstGeom>
          <a:noFill/>
        </p:spPr>
        <p:txBody>
          <a:bodyPr wrap="square">
            <a:spAutoFit/>
          </a:bodyPr>
          <a:lstStyle/>
          <a:p>
            <a:pPr>
              <a:buNone/>
            </a:pPr>
            <a:r>
              <a:rPr lang="en-IN" sz="2000" b="1" dirty="0">
                <a:solidFill>
                  <a:schemeClr val="bg1"/>
                </a:solidFill>
              </a:rPr>
              <a:t>Technologies Used</a:t>
            </a:r>
            <a:endParaRPr lang="en-IN" sz="2000" dirty="0">
              <a:solidFill>
                <a:schemeClr val="bg1"/>
              </a:solidFill>
            </a:endParaRPr>
          </a:p>
          <a:p>
            <a:pPr>
              <a:lnSpc>
                <a:spcPct val="150000"/>
              </a:lnSpc>
              <a:buFont typeface="Arial" panose="020B0604020202020204" pitchFamily="34" charset="0"/>
              <a:buChar char="•"/>
            </a:pPr>
            <a:r>
              <a:rPr lang="en-IN" sz="2000" b="1" dirty="0">
                <a:solidFill>
                  <a:schemeClr val="bg1"/>
                </a:solidFill>
              </a:rPr>
              <a:t>   Frontend</a:t>
            </a:r>
            <a:r>
              <a:rPr lang="en-IN" sz="2000" dirty="0">
                <a:solidFill>
                  <a:schemeClr val="bg1"/>
                </a:solidFill>
              </a:rPr>
              <a:t>: React.js, Vite, </a:t>
            </a:r>
            <a:r>
              <a:rPr lang="en-IN" sz="2000" dirty="0" err="1">
                <a:solidFill>
                  <a:schemeClr val="bg1"/>
                </a:solidFill>
              </a:rPr>
              <a:t>Lucide</a:t>
            </a:r>
            <a:r>
              <a:rPr lang="en-IN" sz="2000" dirty="0">
                <a:solidFill>
                  <a:schemeClr val="bg1"/>
                </a:solidFill>
              </a:rPr>
              <a:t> React (icons)</a:t>
            </a:r>
          </a:p>
          <a:p>
            <a:pPr>
              <a:buFont typeface="Arial" panose="020B0604020202020204" pitchFamily="34" charset="0"/>
              <a:buChar char="•"/>
            </a:pPr>
            <a:r>
              <a:rPr lang="en-IN" sz="2000" b="1" dirty="0">
                <a:solidFill>
                  <a:schemeClr val="bg1"/>
                </a:solidFill>
              </a:rPr>
              <a:t>   Backend</a:t>
            </a:r>
            <a:r>
              <a:rPr lang="en-IN" sz="2000" dirty="0">
                <a:solidFill>
                  <a:schemeClr val="bg1"/>
                </a:solidFill>
              </a:rPr>
              <a:t>: Python </a:t>
            </a:r>
            <a:r>
              <a:rPr lang="en-IN" sz="2000" b="1" dirty="0" err="1">
                <a:solidFill>
                  <a:schemeClr val="bg1"/>
                </a:solidFill>
              </a:rPr>
              <a:t>FastAPI</a:t>
            </a:r>
            <a:r>
              <a:rPr lang="en-IN" sz="2000" dirty="0">
                <a:solidFill>
                  <a:schemeClr val="bg1"/>
                </a:solidFill>
              </a:rPr>
              <a:t>, </a:t>
            </a:r>
            <a:r>
              <a:rPr lang="en-IN" sz="2000" dirty="0" err="1">
                <a:solidFill>
                  <a:schemeClr val="bg1"/>
                </a:solidFill>
              </a:rPr>
              <a:t>Uvicorn</a:t>
            </a:r>
            <a:endParaRPr lang="en-IN" sz="2000" dirty="0">
              <a:solidFill>
                <a:schemeClr val="bg1"/>
              </a:solidFill>
            </a:endParaRPr>
          </a:p>
          <a:p>
            <a:pPr>
              <a:buFont typeface="Arial" panose="020B0604020202020204" pitchFamily="34" charset="0"/>
              <a:buChar char="•"/>
            </a:pPr>
            <a:r>
              <a:rPr lang="en-IN" sz="2000" b="1" dirty="0">
                <a:solidFill>
                  <a:schemeClr val="bg1"/>
                </a:solidFill>
              </a:rPr>
              <a:t>   AI / Agents</a:t>
            </a:r>
            <a:r>
              <a:rPr lang="en-IN" sz="2000" dirty="0">
                <a:solidFill>
                  <a:schemeClr val="bg1"/>
                </a:solidFill>
              </a:rPr>
              <a:t>: </a:t>
            </a:r>
            <a:r>
              <a:rPr lang="en-IN" sz="2000" b="1" dirty="0" err="1">
                <a:solidFill>
                  <a:schemeClr val="bg1"/>
                </a:solidFill>
              </a:rPr>
              <a:t>LangGraph</a:t>
            </a:r>
            <a:r>
              <a:rPr lang="en-IN" sz="2000" dirty="0">
                <a:solidFill>
                  <a:schemeClr val="bg1"/>
                </a:solidFill>
              </a:rPr>
              <a:t> for agentic state management, </a:t>
            </a:r>
            <a:r>
              <a:rPr lang="en-IN" sz="2000" dirty="0" err="1">
                <a:solidFill>
                  <a:schemeClr val="bg1"/>
                </a:solidFill>
              </a:rPr>
              <a:t>Pydantic</a:t>
            </a:r>
            <a:r>
              <a:rPr lang="en-IN" sz="2000" dirty="0">
                <a:solidFill>
                  <a:schemeClr val="bg1"/>
                </a:solidFill>
              </a:rPr>
              <a:t> for validation</a:t>
            </a:r>
          </a:p>
          <a:p>
            <a:pPr>
              <a:buFont typeface="Arial" panose="020B0604020202020204" pitchFamily="34" charset="0"/>
              <a:buChar char="•"/>
            </a:pPr>
            <a:r>
              <a:rPr lang="en-IN" sz="2000" b="1" dirty="0">
                <a:solidFill>
                  <a:schemeClr val="bg1"/>
                </a:solidFill>
              </a:rPr>
              <a:t>   Geo‑Intelligence</a:t>
            </a:r>
            <a:r>
              <a:rPr lang="en-IN" sz="2000" dirty="0">
                <a:solidFill>
                  <a:schemeClr val="bg1"/>
                </a:solidFill>
              </a:rPr>
              <a:t>: OpenStreetMap / </a:t>
            </a:r>
            <a:r>
              <a:rPr lang="en-IN" sz="2000" dirty="0" err="1">
                <a:solidFill>
                  <a:schemeClr val="bg1"/>
                </a:solidFill>
              </a:rPr>
              <a:t>Nominatim</a:t>
            </a:r>
            <a:r>
              <a:rPr lang="en-IN" sz="2000" dirty="0">
                <a:solidFill>
                  <a:schemeClr val="bg1"/>
                </a:solidFill>
              </a:rPr>
              <a:t> API, Leaflet.js for interactive maps</a:t>
            </a:r>
          </a:p>
          <a:p>
            <a:pPr>
              <a:buFont typeface="Arial" panose="020B0604020202020204" pitchFamily="34" charset="0"/>
              <a:buChar char="•"/>
            </a:pPr>
            <a:r>
              <a:rPr lang="en-IN" sz="2000" b="1" dirty="0">
                <a:solidFill>
                  <a:schemeClr val="bg1"/>
                </a:solidFill>
              </a:rPr>
              <a:t>   DevOps</a:t>
            </a:r>
            <a:r>
              <a:rPr lang="en-IN" sz="2000" dirty="0">
                <a:solidFill>
                  <a:schemeClr val="bg1"/>
                </a:solidFill>
              </a:rPr>
              <a:t>: Docker (containerization), Git</a:t>
            </a:r>
          </a:p>
          <a:p>
            <a:pPr>
              <a:buNone/>
            </a:pPr>
            <a:endParaRPr lang="en-IN" sz="2000" b="1" dirty="0">
              <a:solidFill>
                <a:schemeClr val="bg1"/>
              </a:solidFill>
            </a:endParaRPr>
          </a:p>
          <a:p>
            <a:pPr>
              <a:buNone/>
            </a:pPr>
            <a:r>
              <a:rPr lang="en-IN" sz="2000" b="1" dirty="0">
                <a:solidFill>
                  <a:schemeClr val="bg1"/>
                </a:solidFill>
              </a:rPr>
              <a:t>Architecture (High‑Level)</a:t>
            </a:r>
            <a:endParaRPr lang="en-IN" sz="2000" dirty="0">
              <a:solidFill>
                <a:schemeClr val="bg1"/>
              </a:solidFill>
            </a:endParaRPr>
          </a:p>
          <a:p>
            <a:pPr>
              <a:lnSpc>
                <a:spcPct val="150000"/>
              </a:lnSpc>
              <a:buFont typeface="Arial" panose="020B0604020202020204" pitchFamily="34" charset="0"/>
              <a:buChar char="•"/>
            </a:pPr>
            <a:r>
              <a:rPr lang="en-IN" sz="2000" dirty="0">
                <a:solidFill>
                  <a:schemeClr val="bg1"/>
                </a:solidFill>
              </a:rPr>
              <a:t>  React Dashboard → </a:t>
            </a:r>
            <a:r>
              <a:rPr lang="en-IN" sz="2000" dirty="0" err="1">
                <a:solidFill>
                  <a:schemeClr val="bg1"/>
                </a:solidFill>
              </a:rPr>
              <a:t>FastAPI</a:t>
            </a:r>
            <a:r>
              <a:rPr lang="en-IN" sz="2000" dirty="0">
                <a:solidFill>
                  <a:schemeClr val="bg1"/>
                </a:solidFill>
              </a:rPr>
              <a:t> Orchestrator</a:t>
            </a:r>
          </a:p>
          <a:p>
            <a:pPr>
              <a:buFont typeface="Arial" panose="020B0604020202020204" pitchFamily="34" charset="0"/>
              <a:buChar char="•"/>
            </a:pPr>
            <a:r>
              <a:rPr lang="en-IN" sz="2000" dirty="0">
                <a:solidFill>
                  <a:schemeClr val="bg1"/>
                </a:solidFill>
              </a:rPr>
              <a:t>  </a:t>
            </a:r>
            <a:r>
              <a:rPr lang="en-IN" sz="2000" dirty="0" err="1">
                <a:solidFill>
                  <a:schemeClr val="bg1"/>
                </a:solidFill>
              </a:rPr>
              <a:t>FastAPI</a:t>
            </a:r>
            <a:r>
              <a:rPr lang="en-IN" sz="2000" dirty="0">
                <a:solidFill>
                  <a:schemeClr val="bg1"/>
                </a:solidFill>
              </a:rPr>
              <a:t> → </a:t>
            </a:r>
            <a:r>
              <a:rPr lang="en-IN" sz="2000" dirty="0" err="1">
                <a:solidFill>
                  <a:schemeClr val="bg1"/>
                </a:solidFill>
              </a:rPr>
              <a:t>ValidationAgent</a:t>
            </a:r>
            <a:r>
              <a:rPr lang="en-IN" sz="2000" dirty="0">
                <a:solidFill>
                  <a:schemeClr val="bg1"/>
                </a:solidFill>
              </a:rPr>
              <a:t> → Registry Worker + Geo Worker (in parallel)</a:t>
            </a:r>
          </a:p>
          <a:p>
            <a:pPr>
              <a:buFont typeface="Arial" panose="020B0604020202020204" pitchFamily="34" charset="0"/>
              <a:buChar char="•"/>
            </a:pPr>
            <a:r>
              <a:rPr lang="en-IN" sz="2000" dirty="0">
                <a:solidFill>
                  <a:schemeClr val="bg1"/>
                </a:solidFill>
              </a:rPr>
              <a:t>   Results → Risk / Trust Scoring Engine → JSON Response → Dashboard visualization</a:t>
            </a:r>
          </a:p>
        </p:txBody>
      </p:sp>
      <p:pic>
        <p:nvPicPr>
          <p:cNvPr id="3" name="Picture 2">
            <a:extLst>
              <a:ext uri="{FF2B5EF4-FFF2-40B4-BE49-F238E27FC236}">
                <a16:creationId xmlns:a16="http://schemas.microsoft.com/office/drawing/2014/main" id="{4D1BBAE2-4F4B-2A80-221A-011F21830D28}"/>
              </a:ext>
            </a:extLst>
          </p:cNvPr>
          <p:cNvPicPr>
            <a:picLocks noChangeAspect="1"/>
          </p:cNvPicPr>
          <p:nvPr/>
        </p:nvPicPr>
        <p:blipFill>
          <a:blip r:embed="rId4"/>
          <a:stretch>
            <a:fillRect/>
          </a:stretch>
        </p:blipFill>
        <p:spPr>
          <a:xfrm>
            <a:off x="7444917" y="1419744"/>
            <a:ext cx="4623734" cy="4623734"/>
          </a:xfrm>
          <a:prstGeom prst="rect">
            <a:avLst/>
          </a:prstGeom>
        </p:spPr>
      </p:pic>
      <p:cxnSp>
        <p:nvCxnSpPr>
          <p:cNvPr id="6" name="Straight Connector 5">
            <a:extLst>
              <a:ext uri="{FF2B5EF4-FFF2-40B4-BE49-F238E27FC236}">
                <a16:creationId xmlns:a16="http://schemas.microsoft.com/office/drawing/2014/main" id="{33B70DBA-0DD1-E5E9-19BC-D0315B8F034B}"/>
              </a:ext>
            </a:extLst>
          </p:cNvPr>
          <p:cNvCxnSpPr>
            <a:cxnSpLocks/>
          </p:cNvCxnSpPr>
          <p:nvPr/>
        </p:nvCxnSpPr>
        <p:spPr>
          <a:xfrm>
            <a:off x="358129" y="1192402"/>
            <a:ext cx="0" cy="245443"/>
          </a:xfrm>
          <a:prstGeom prst="line">
            <a:avLst/>
          </a:prstGeom>
          <a:noFill/>
          <a:ln w="50800" cap="rnd" cmpd="sng" algn="ctr">
            <a:gradFill>
              <a:gsLst>
                <a:gs pos="30000">
                  <a:srgbClr val="FFE600"/>
                </a:gs>
                <a:gs pos="59000">
                  <a:srgbClr val="FF32FF"/>
                </a:gs>
                <a:gs pos="100000">
                  <a:srgbClr val="32FFFF"/>
                </a:gs>
              </a:gsLst>
              <a:lin ang="5400000" scaled="1"/>
            </a:gradFill>
            <a:prstDash val="solid"/>
            <a:tailEnd type="none"/>
          </a:ln>
          <a:effectLst/>
        </p:spPr>
      </p:cxnSp>
    </p:spTree>
    <p:extLst>
      <p:ext uri="{BB962C8B-B14F-4D97-AF65-F5344CB8AC3E}">
        <p14:creationId xmlns:p14="http://schemas.microsoft.com/office/powerpoint/2010/main" val="1824018385"/>
      </p:ext>
    </p:extLst>
  </p:cSld>
  <p:clrMapOvr>
    <a:masterClrMapping/>
  </p:clrMapOvr>
</p:sld>
</file>

<file path=ppt/theme/theme1.xml><?xml version="1.0" encoding="utf-8"?>
<a:theme xmlns:a="http://schemas.openxmlformats.org/drawingml/2006/main" name="1_EY Core Slides">
  <a:themeElements>
    <a:clrScheme name="Custom 84">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4A63C152-927B-4484-91FE-BD46D62167FF}"/>
    </a:ext>
  </a:extLst>
</a:theme>
</file>

<file path=ppt/theme/theme2.xml><?xml version="1.0" encoding="utf-8"?>
<a:theme xmlns:a="http://schemas.openxmlformats.org/drawingml/2006/main" name="2_EY Core Slides">
  <a:themeElements>
    <a:clrScheme name="Custom 84">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4A63C152-927B-4484-91FE-BD46D62167F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24D6B7C3717C47AB301E11BF9B4951" ma:contentTypeVersion="4" ma:contentTypeDescription="Create a new document." ma:contentTypeScope="" ma:versionID="6a2ac9e823fe16b7fbf39f49d883e91a">
  <xsd:schema xmlns:xsd="http://www.w3.org/2001/XMLSchema" xmlns:xs="http://www.w3.org/2001/XMLSchema" xmlns:p="http://schemas.microsoft.com/office/2006/metadata/properties" xmlns:ns2="714879ae-1033-45c6-9be3-c577918c63c3" targetNamespace="http://schemas.microsoft.com/office/2006/metadata/properties" ma:root="true" ma:fieldsID="67b307d9afce70da7b4a92e414b6e779" ns2:_="">
    <xsd:import namespace="714879ae-1033-45c6-9be3-c577918c63c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4879ae-1033-45c6-9be3-c577918c63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BF3EB86-FB13-4C5C-B0AA-1D887D1073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4879ae-1033-45c6-9be3-c577918c63c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AC014D9-0F8B-4066-823B-E589F64FAF10}">
  <ds:schemaRefs>
    <ds:schemaRef ds:uri="http://schemas.microsoft.com/sharepoint/v3/contenttype/forms"/>
  </ds:schemaRefs>
</ds:datastoreItem>
</file>

<file path=customXml/itemProps3.xml><?xml version="1.0" encoding="utf-8"?>
<ds:datastoreItem xmlns:ds="http://schemas.openxmlformats.org/officeDocument/2006/customXml" ds:itemID="{45087F47-891A-4332-AEE8-A122FCE56C49}">
  <ds:schemaRefs>
    <ds:schemaRef ds:uri="http://schemas.microsoft.com/office/2006/metadata/properties"/>
    <ds:schemaRef ds:uri="http://purl.org/dc/elements/1.1/"/>
    <ds:schemaRef ds:uri="http://schemas.microsoft.com/office/infopath/2007/PartnerControls"/>
    <ds:schemaRef ds:uri="http://www.w3.org/XML/1998/namespace"/>
    <ds:schemaRef ds:uri="http://schemas.microsoft.com/office/2006/documentManagement/types"/>
    <ds:schemaRef ds:uri="http://purl.org/dc/terms/"/>
    <ds:schemaRef ds:uri="http://purl.org/dc/dcmitype/"/>
    <ds:schemaRef ds:uri="http://schemas.openxmlformats.org/package/2006/metadata/core-properties"/>
    <ds:schemaRef ds:uri="714879ae-1033-45c6-9be3-c577918c63c3"/>
  </ds:schemaRefs>
</ds:datastoreItem>
</file>

<file path=docProps/app.xml><?xml version="1.0" encoding="utf-8"?>
<Properties xmlns="http://schemas.openxmlformats.org/officeDocument/2006/extended-properties" xmlns:vt="http://schemas.openxmlformats.org/officeDocument/2006/docPropsVTypes">
  <Template>Light-global-widescreen-presentation-template-v2.0</Template>
  <TotalTime>1798</TotalTime>
  <Words>1165</Words>
  <Application>Microsoft Office PowerPoint</Application>
  <PresentationFormat>Widescreen</PresentationFormat>
  <Paragraphs>142</Paragraphs>
  <Slides>12</Slides>
  <Notes>12</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12</vt:i4>
      </vt:variant>
    </vt:vector>
  </HeadingPairs>
  <TitlesOfParts>
    <vt:vector size="20" baseType="lpstr">
      <vt:lpstr>Arial</vt:lpstr>
      <vt:lpstr>Courier New</vt:lpstr>
      <vt:lpstr>EYInterstate Light</vt:lpstr>
      <vt:lpstr>EYInterstate Regular</vt:lpstr>
      <vt:lpstr>Georgia</vt:lpstr>
      <vt:lpstr>Wingdings</vt:lpstr>
      <vt:lpstr>1_EY Core Slides</vt:lpstr>
      <vt:lpstr>2_EY Core Slides</vt:lpstr>
      <vt:lpstr>EY Techathon 6.0 Detailed Submission</vt:lpstr>
      <vt:lpstr>PowerPoint Presentation</vt:lpstr>
      <vt:lpstr>HealthGuard AI – Autonomous Agentic Verification for Validated Healthcare Networks</vt:lpstr>
      <vt:lpstr>HealthGuard AI – Autonomous Agentic Verification for Validated Healthcare Networks</vt:lpstr>
      <vt:lpstr>Problem Context &amp; Users</vt:lpstr>
      <vt:lpstr>Problem Scenario</vt:lpstr>
      <vt:lpstr>Proposed Data Flow</vt:lpstr>
      <vt:lpstr>Solution &amp; Value Proposition</vt:lpstr>
      <vt:lpstr>Tech Stack &amp; Architecture</vt:lpstr>
      <vt:lpstr>Deployment, Robustness &amp; Roadmap</vt:lpstr>
      <vt:lpstr>HealthGuard AI – End‑to‑End Verification Journey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Rachita Gupta</dc:creator>
  <cp:lastModifiedBy>Mohammed Azeez Khan</cp:lastModifiedBy>
  <cp:revision>12</cp:revision>
  <dcterms:created xsi:type="dcterms:W3CDTF">2024-11-06T10:56:59Z</dcterms:created>
  <dcterms:modified xsi:type="dcterms:W3CDTF">2025-12-17T16:39:26Z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0x01010039AC5ADA8D426E4FBEDF652E9440888F</vt:lpwstr>
  </property>
</Properties>
</file>